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</p:sldMasterIdLst>
  <p:notesMasterIdLst>
    <p:notesMasterId r:id="rId29"/>
  </p:notesMasterIdLst>
  <p:sldIdLst>
    <p:sldId id="256" r:id="rId2"/>
    <p:sldId id="257" r:id="rId3"/>
    <p:sldId id="277" r:id="rId4"/>
    <p:sldId id="258" r:id="rId5"/>
    <p:sldId id="282" r:id="rId6"/>
    <p:sldId id="259" r:id="rId7"/>
    <p:sldId id="283" r:id="rId8"/>
    <p:sldId id="260" r:id="rId9"/>
    <p:sldId id="261" r:id="rId10"/>
    <p:sldId id="262" r:id="rId11"/>
    <p:sldId id="266" r:id="rId12"/>
    <p:sldId id="263" r:id="rId13"/>
    <p:sldId id="264" r:id="rId14"/>
    <p:sldId id="272" r:id="rId15"/>
    <p:sldId id="267" r:id="rId16"/>
    <p:sldId id="268" r:id="rId17"/>
    <p:sldId id="269" r:id="rId18"/>
    <p:sldId id="270" r:id="rId19"/>
    <p:sldId id="271" r:id="rId20"/>
    <p:sldId id="276" r:id="rId21"/>
    <p:sldId id="273" r:id="rId22"/>
    <p:sldId id="274" r:id="rId23"/>
    <p:sldId id="278" r:id="rId24"/>
    <p:sldId id="275" r:id="rId25"/>
    <p:sldId id="279" r:id="rId26"/>
    <p:sldId id="281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6"/>
    <p:restoredTop sz="82682"/>
  </p:normalViewPr>
  <p:slideViewPr>
    <p:cSldViewPr snapToGrid="0" snapToObjects="1">
      <p:cViewPr varScale="1">
        <p:scale>
          <a:sx n="78" d="100"/>
          <a:sy n="78" d="100"/>
        </p:scale>
        <p:origin x="1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cksonbronkema/Desktop/MATSEM%20Excel/Scout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cksonbronkema/Desktop/MATSEM%20Excel/Scout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cksonbronkema/Desktop/MATSEM%20Excel/Free%20Ag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cksonbronkema/Desktop/MATSEM%20Excel/Free%20Ag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cksonbronkema/Desktop/MATSEM%20Excel/Excel%20Sheet%20for%20Math%20Sem%20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Scree Plot For Draft Prospects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Graphs!$B$2</c:f>
              <c:strCache>
                <c:ptCount val="1"/>
                <c:pt idx="0">
                  <c:v>Eigenvalue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2.6277850129964652E-2"/>
                  <c:y val="-1.220575539810344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1C59196-F1F3-8C4B-8405-A67CFB100B52}" type="VALUE">
                      <a:rPr lang="en-US" sz="1200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EC6-834B-8B47-02A1503CB194}"/>
                </c:ext>
              </c:extLst>
            </c:dLbl>
            <c:dLbl>
              <c:idx val="1"/>
              <c:layout>
                <c:manualLayout>
                  <c:x val="1.7988307502215577E-2"/>
                  <c:y val="-3.9668705043836204E-2"/>
                </c:manualLayout>
              </c:layout>
              <c:tx>
                <c:rich>
                  <a:bodyPr/>
                  <a:lstStyle/>
                  <a:p>
                    <a:fld id="{4D541D46-7AE8-9A4C-97D9-F273C5BE2D82}" type="VALUE">
                      <a:rPr lang="en-US" sz="12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EC6-834B-8B47-02A1503CB194}"/>
                </c:ext>
              </c:extLst>
            </c:dLbl>
            <c:dLbl>
              <c:idx val="2"/>
              <c:layout>
                <c:manualLayout>
                  <c:x val="-2.1387019979592713E-2"/>
                  <c:y val="-6.1028776990517349E-2"/>
                </c:manualLayout>
              </c:layout>
              <c:tx>
                <c:rich>
                  <a:bodyPr/>
                  <a:lstStyle/>
                  <a:p>
                    <a:fld id="{B24C463E-5834-464F-9650-693BBAACEAE8}" type="VALUE">
                      <a:rPr lang="en-US" sz="12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EC6-834B-8B47-02A1503CB194}"/>
                </c:ext>
              </c:extLst>
            </c:dLbl>
            <c:dLbl>
              <c:idx val="3"/>
              <c:layout>
                <c:manualLayout>
                  <c:x val="-2.9676562607341826E-2"/>
                  <c:y val="-8.5440287786724245E-2"/>
                </c:manualLayout>
              </c:layout>
              <c:tx>
                <c:rich>
                  <a:bodyPr/>
                  <a:lstStyle/>
                  <a:p>
                    <a:fld id="{C9AFCEB1-CFC9-8E49-A1F4-C73E739DA2E0}" type="VALUE">
                      <a:rPr lang="en-US" sz="12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EC6-834B-8B47-02A1503CB194}"/>
                </c:ext>
              </c:extLst>
            </c:dLbl>
            <c:dLbl>
              <c:idx val="4"/>
              <c:layout>
                <c:manualLayout>
                  <c:x val="-4.6338543289117545E-2"/>
                  <c:y val="-6.4080215840043211E-2"/>
                </c:manualLayout>
              </c:layout>
              <c:tx>
                <c:rich>
                  <a:bodyPr/>
                  <a:lstStyle/>
                  <a:p>
                    <a:fld id="{21477C8B-559E-9F47-80F5-37C30825480F}" type="VALUE">
                      <a:rPr lang="en-US" sz="12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EC6-834B-8B47-02A1503CB1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Graphs!$B$3:$B$7</c:f>
              <c:numCache>
                <c:formatCode>General</c:formatCode>
                <c:ptCount val="5"/>
                <c:pt idx="0">
                  <c:v>23.5</c:v>
                </c:pt>
                <c:pt idx="1">
                  <c:v>7.12</c:v>
                </c:pt>
                <c:pt idx="2">
                  <c:v>1.1200000000000001</c:v>
                </c:pt>
                <c:pt idx="3">
                  <c:v>0.19</c:v>
                </c:pt>
                <c:pt idx="4">
                  <c:v>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C6-834B-8B47-02A1503CB19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0081168"/>
        <c:axId val="699471296"/>
      </c:lineChart>
      <c:catAx>
        <c:axId val="700081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PRINCIPLE COMPONENT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471296"/>
        <c:crosses val="autoZero"/>
        <c:auto val="1"/>
        <c:lblAlgn val="ctr"/>
        <c:lblOffset val="100"/>
        <c:noMultiLvlLbl val="0"/>
      </c:catAx>
      <c:valAx>
        <c:axId val="69947129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EIGENVALUE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00081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Variation By Principle</a:t>
            </a:r>
            <a:r>
              <a:rPr lang="en-US" baseline="0" dirty="0"/>
              <a:t> Component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78-2A4E-8203-EB5EC4EE03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78-2A4E-8203-EB5EC4EE037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78-2A4E-8203-EB5EC4EE037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78-2A4E-8203-EB5EC4EE037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78-2A4E-8203-EB5EC4EE037B}"/>
              </c:ext>
            </c:extLst>
          </c:dPt>
          <c:dLbls>
            <c:dLbl>
              <c:idx val="0"/>
              <c:layout>
                <c:manualLayout>
                  <c:x val="-0.13432188513615323"/>
                  <c:y val="-0.25200136078347302"/>
                </c:manualLayout>
              </c:layout>
              <c:tx>
                <c:rich>
                  <a:bodyPr/>
                  <a:lstStyle/>
                  <a:p>
                    <a:fld id="{59E8B084-4CC2-084B-9E86-A6A7B9DA5CEA}" type="PERCENTAGE">
                      <a:rPr lang="en-US" b="1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78-2A4E-8203-EB5EC4EE037B}"/>
                </c:ext>
              </c:extLst>
            </c:dLbl>
            <c:dLbl>
              <c:idx val="1"/>
              <c:layout>
                <c:manualLayout>
                  <c:x val="8.6558661409488508E-2"/>
                  <c:y val="0.16849277706089505"/>
                </c:manualLayout>
              </c:layout>
              <c:tx>
                <c:rich>
                  <a:bodyPr/>
                  <a:lstStyle/>
                  <a:p>
                    <a:fld id="{DD53056A-870F-5D45-9052-121C1691121A}" type="PERCENTAGE">
                      <a:rPr lang="en-US" b="1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E78-2A4E-8203-EB5EC4EE037B}"/>
                </c:ext>
              </c:extLst>
            </c:dLbl>
            <c:dLbl>
              <c:idx val="2"/>
              <c:layout>
                <c:manualLayout>
                  <c:x val="2.3955789671179995E-2"/>
                  <c:y val="9.0495312871796463E-2"/>
                </c:manualLayout>
              </c:layout>
              <c:tx>
                <c:rich>
                  <a:bodyPr/>
                  <a:lstStyle/>
                  <a:p>
                    <a:fld id="{B4B304D0-8A0F-654B-B2FC-A9657D0172AF}" type="PERCENTAGE">
                      <a:rPr lang="en-US" sz="150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E78-2A4E-8203-EB5EC4EE037B}"/>
                </c:ext>
              </c:extLst>
            </c:dLbl>
            <c:dLbl>
              <c:idx val="3"/>
              <c:layout>
                <c:manualLayout>
                  <c:x val="4.9590396363564E-2"/>
                  <c:y val="0.23880010160373846"/>
                </c:manualLayout>
              </c:layout>
              <c:tx>
                <c:rich>
                  <a:bodyPr/>
                  <a:lstStyle/>
                  <a:p>
                    <a:fld id="{05FF02E7-9944-8147-95B4-4A0110DD6DDF}" type="PERCENTAGE">
                      <a:rPr lang="en-US" sz="150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E78-2A4E-8203-EB5EC4EE037B}"/>
                </c:ext>
              </c:extLst>
            </c:dLbl>
            <c:dLbl>
              <c:idx val="4"/>
              <c:layout>
                <c:manualLayout>
                  <c:x val="3.3847999988628946E-2"/>
                  <c:y val="9.2665767864364895E-2"/>
                </c:manualLayout>
              </c:layout>
              <c:tx>
                <c:rich>
                  <a:bodyPr/>
                  <a:lstStyle/>
                  <a:p>
                    <a:fld id="{383645EC-25BF-EB41-9593-35B63F4533B6}" type="PERCENTAGE">
                      <a:rPr lang="en-US" sz="150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7E78-2A4E-8203-EB5EC4EE03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Graphs!$B$3:$B$7</c:f>
              <c:numCache>
                <c:formatCode>General</c:formatCode>
                <c:ptCount val="5"/>
                <c:pt idx="0">
                  <c:v>23.5</c:v>
                </c:pt>
                <c:pt idx="1">
                  <c:v>7.12</c:v>
                </c:pt>
                <c:pt idx="2">
                  <c:v>1.1200000000000001</c:v>
                </c:pt>
                <c:pt idx="3">
                  <c:v>0.19</c:v>
                </c:pt>
                <c:pt idx="4">
                  <c:v>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E78-2A4E-8203-EB5EC4EE037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Scree Plots for Free Agents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4.4647737531514194E-2"/>
                  <c:y val="-4.5657039173422301E-2"/>
                </c:manualLayout>
              </c:layout>
              <c:tx>
                <c:rich>
                  <a:bodyPr/>
                  <a:lstStyle/>
                  <a:p>
                    <a:fld id="{17B896E4-087A-9F4C-AB03-A91AAA5F3E3E}" type="VALUE">
                      <a:rPr lang="en-US" sz="12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570-9243-94F6-365C19261669}"/>
                </c:ext>
              </c:extLst>
            </c:dLbl>
            <c:dLbl>
              <c:idx val="1"/>
              <c:layout>
                <c:manualLayout>
                  <c:x val="7.3738397673891089E-3"/>
                  <c:y val="-9.5730533086618719E-2"/>
                </c:manualLayout>
              </c:layout>
              <c:tx>
                <c:rich>
                  <a:bodyPr/>
                  <a:lstStyle/>
                  <a:p>
                    <a:fld id="{E3710A10-EBD1-404D-A2CD-01BDD5DBC5A6}" type="VALUE">
                      <a:rPr lang="en-US" sz="12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570-9243-94F6-365C19261669}"/>
                </c:ext>
              </c:extLst>
            </c:dLbl>
            <c:dLbl>
              <c:idx val="2"/>
              <c:layout>
                <c:manualLayout>
                  <c:x val="-2.5643353220920335E-2"/>
                  <c:y val="-0.11852351715486135"/>
                </c:manualLayout>
              </c:layout>
              <c:tx>
                <c:rich>
                  <a:bodyPr/>
                  <a:lstStyle/>
                  <a:p>
                    <a:fld id="{AA559258-899F-7447-95A3-B4EDC649AC2A}" type="VALUE">
                      <a:rPr lang="en-US" sz="12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570-9243-94F6-365C19261669}"/>
                </c:ext>
              </c:extLst>
            </c:dLbl>
            <c:dLbl>
              <c:idx val="3"/>
              <c:layout>
                <c:manualLayout>
                  <c:x val="-2.1461175442401139E-2"/>
                  <c:y val="-0.11396492034121276"/>
                </c:manualLayout>
              </c:layout>
              <c:tx>
                <c:rich>
                  <a:bodyPr/>
                  <a:lstStyle/>
                  <a:p>
                    <a:fld id="{4C11B813-1020-744A-AB6E-90EDBF688C47}" type="VALUE">
                      <a:rPr lang="en-US" sz="12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570-9243-94F6-365C19261669}"/>
                </c:ext>
              </c:extLst>
            </c:dLbl>
            <c:dLbl>
              <c:idx val="4"/>
              <c:layout>
                <c:manualLayout>
                  <c:x val="-5.7339858489697498E-2"/>
                  <c:y val="-0.10940632352756434"/>
                </c:manualLayout>
              </c:layout>
              <c:tx>
                <c:rich>
                  <a:bodyPr/>
                  <a:lstStyle/>
                  <a:p>
                    <a:fld id="{D3751757-EBEB-DF49-88B7-D7BD13A491EE}" type="VALUE">
                      <a:rPr lang="en-US" sz="12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570-9243-94F6-365C192616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'Diagonal Eigenvalue Mat'!$B$10:$B$14</c:f>
              <c:numCache>
                <c:formatCode>General</c:formatCode>
                <c:ptCount val="5"/>
                <c:pt idx="0">
                  <c:v>26.99</c:v>
                </c:pt>
                <c:pt idx="1">
                  <c:v>6.48</c:v>
                </c:pt>
                <c:pt idx="2">
                  <c:v>1.35</c:v>
                </c:pt>
                <c:pt idx="3">
                  <c:v>0.1</c:v>
                </c:pt>
                <c:pt idx="4">
                  <c:v>7.0000000000000001E-3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70-9243-94F6-365C1926166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03496752"/>
        <c:axId val="772788384"/>
      </c:lineChart>
      <c:catAx>
        <c:axId val="7034967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Principle Component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788384"/>
        <c:crosses val="autoZero"/>
        <c:auto val="1"/>
        <c:lblAlgn val="ctr"/>
        <c:lblOffset val="100"/>
        <c:noMultiLvlLbl val="0"/>
      </c:catAx>
      <c:valAx>
        <c:axId val="772788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Eigenvalue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03496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% Variation by Principle Component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4000"/>
                    </a:schemeClr>
                  </a:gs>
                  <a:gs pos="100000">
                    <a:schemeClr val="accent1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0B2-1947-89C8-661D10787BA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6000"/>
                      <a:lumMod val="104000"/>
                    </a:schemeClr>
                  </a:gs>
                  <a:gs pos="100000">
                    <a:schemeClr val="accent2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0B2-1947-89C8-661D10787BA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6000"/>
                      <a:lumMod val="104000"/>
                    </a:schemeClr>
                  </a:gs>
                  <a:gs pos="100000">
                    <a:schemeClr val="accent3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0B2-1947-89C8-661D10787BA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6000"/>
                      <a:lumMod val="104000"/>
                    </a:schemeClr>
                  </a:gs>
                  <a:gs pos="100000">
                    <a:schemeClr val="accent4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0B2-1947-89C8-661D10787BA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6000"/>
                      <a:lumMod val="104000"/>
                    </a:schemeClr>
                  </a:gs>
                  <a:gs pos="100000">
                    <a:schemeClr val="accent5">
                      <a:shade val="98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C0B2-1947-89C8-661D10787BA3}"/>
              </c:ext>
            </c:extLst>
          </c:dPt>
          <c:dLbls>
            <c:dLbl>
              <c:idx val="0"/>
              <c:layout>
                <c:manualLayout>
                  <c:x val="-0.12216630542780257"/>
                  <c:y val="-0.20176780230765504"/>
                </c:manualLayout>
              </c:layout>
              <c:tx>
                <c:rich>
                  <a:bodyPr/>
                  <a:lstStyle/>
                  <a:p>
                    <a:fld id="{EF7C094C-FF0E-414A-BEE8-D0ABF36D081F}" type="PERCENTAGE">
                      <a:rPr lang="en-US" b="1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0B2-1947-89C8-661D10787BA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A648CDB-568B-4948-B5A2-C0A5B88AFC7D}" type="PERCENTAGE">
                      <a:rPr lang="en-US" b="1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0B2-1947-89C8-661D10787BA3}"/>
                </c:ext>
              </c:extLst>
            </c:dLbl>
            <c:dLbl>
              <c:idx val="2"/>
              <c:layout>
                <c:manualLayout>
                  <c:x val="1.1672792064043517E-2"/>
                  <c:y val="1.2824388783481199E-2"/>
                </c:manualLayout>
              </c:layout>
              <c:tx>
                <c:rich>
                  <a:bodyPr/>
                  <a:lstStyle/>
                  <a:p>
                    <a:fld id="{CCEA102F-09CB-3A4F-9067-350152D212DA}" type="PERCENTAGE">
                      <a:rPr lang="en-US" b="1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0B2-1947-89C8-661D10787BA3}"/>
                </c:ext>
              </c:extLst>
            </c:dLbl>
            <c:dLbl>
              <c:idx val="3"/>
              <c:layout>
                <c:manualLayout>
                  <c:x val="2.2356130559679749E-2"/>
                  <c:y val="0.12502263764884369"/>
                </c:manualLayout>
              </c:layout>
              <c:tx>
                <c:rich>
                  <a:bodyPr/>
                  <a:lstStyle/>
                  <a:p>
                    <a:fld id="{0780F4BA-C628-0748-BDD3-E79EF8E41CA9}" type="PERCENTAGE">
                      <a:rPr lang="en-US" b="1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0B2-1947-89C8-661D10787BA3}"/>
                </c:ext>
              </c:extLst>
            </c:dLbl>
            <c:dLbl>
              <c:idx val="4"/>
              <c:layout>
                <c:manualLayout>
                  <c:x val="3.8947713829962941E-2"/>
                  <c:y val="5.9708658510378418E-2"/>
                </c:manualLayout>
              </c:layout>
              <c:tx>
                <c:rich>
                  <a:bodyPr/>
                  <a:lstStyle/>
                  <a:p>
                    <a:fld id="{BA989B3F-1488-9044-A75F-0BEC2914206D}" type="PERCENTAGE">
                      <a:rPr lang="en-US" b="1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C0B2-1947-89C8-661D10787B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'Diagonal Eigenvalue Mat'!$B$8:$F$8</c:f>
              <c:numCache>
                <c:formatCode>General</c:formatCode>
                <c:ptCount val="5"/>
                <c:pt idx="0">
                  <c:v>0.77275044772777624</c:v>
                </c:pt>
                <c:pt idx="1">
                  <c:v>0.18545816069503746</c:v>
                </c:pt>
                <c:pt idx="2">
                  <c:v>3.8713142876122861E-2</c:v>
                </c:pt>
                <c:pt idx="3">
                  <c:v>3.0000000000000001E-3</c:v>
                </c:pt>
                <c:pt idx="4">
                  <c:v>2.0000000000000001E-4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B2-1947-89C8-661D10787BA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Scatter Plot PCA</a:t>
            </a:r>
            <a:r>
              <a:rPr lang="en-US" sz="1800" baseline="0"/>
              <a:t> vs. Massey Method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441885452548658E-2"/>
          <c:y val="0.1001560330208867"/>
          <c:w val="0.90644268832533359"/>
          <c:h val="0.823076744386571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4.4338246818673731E-2"/>
                  <c:y val="-6.216638857095577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aseline="0"/>
                      <a:t>y = 0.2851x - 12.688</a:t>
                    </a:r>
                    <a:br>
                      <a:rPr lang="en-US" sz="1100" baseline="0"/>
                    </a:br>
                    <a:r>
                      <a:rPr lang="en-US" sz="1100" baseline="0"/>
                      <a:t>R² = 0.8496</a:t>
                    </a:r>
                    <a:endParaRPr lang="en-US" sz="11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Rankings!$Z$2:$Z$52</c:f>
              <c:numCache>
                <c:formatCode>General</c:formatCode>
                <c:ptCount val="51"/>
                <c:pt idx="0">
                  <c:v>27.572274050654755</c:v>
                </c:pt>
                <c:pt idx="1">
                  <c:v>34.315884457969084</c:v>
                </c:pt>
                <c:pt idx="2">
                  <c:v>35.139636087055308</c:v>
                </c:pt>
                <c:pt idx="3">
                  <c:v>71.402677747875273</c:v>
                </c:pt>
                <c:pt idx="4">
                  <c:v>45.026311434285923</c:v>
                </c:pt>
                <c:pt idx="5">
                  <c:v>40.568025988423472</c:v>
                </c:pt>
                <c:pt idx="6">
                  <c:v>39.272815192019642</c:v>
                </c:pt>
                <c:pt idx="7">
                  <c:v>41.069606922593586</c:v>
                </c:pt>
                <c:pt idx="8">
                  <c:v>35.753237982238581</c:v>
                </c:pt>
                <c:pt idx="9">
                  <c:v>46.896124140963657</c:v>
                </c:pt>
                <c:pt idx="10">
                  <c:v>45.041237981328223</c:v>
                </c:pt>
                <c:pt idx="11">
                  <c:v>30.33736786740625</c:v>
                </c:pt>
                <c:pt idx="12">
                  <c:v>43.020561831185219</c:v>
                </c:pt>
                <c:pt idx="13">
                  <c:v>34.965243785711564</c:v>
                </c:pt>
                <c:pt idx="14">
                  <c:v>40.627396685356572</c:v>
                </c:pt>
                <c:pt idx="15">
                  <c:v>31.699637648043996</c:v>
                </c:pt>
                <c:pt idx="16">
                  <c:v>40.218828546409092</c:v>
                </c:pt>
                <c:pt idx="17">
                  <c:v>52.829705281223696</c:v>
                </c:pt>
                <c:pt idx="18">
                  <c:v>34.724951213843795</c:v>
                </c:pt>
                <c:pt idx="19">
                  <c:v>41.15800979384445</c:v>
                </c:pt>
                <c:pt idx="20">
                  <c:v>48.376032447291053</c:v>
                </c:pt>
                <c:pt idx="21">
                  <c:v>56.931878364867295</c:v>
                </c:pt>
                <c:pt idx="22">
                  <c:v>43.532403140225419</c:v>
                </c:pt>
                <c:pt idx="23">
                  <c:v>48.958042317902027</c:v>
                </c:pt>
                <c:pt idx="24">
                  <c:v>73.614491650300579</c:v>
                </c:pt>
                <c:pt idx="25">
                  <c:v>49.310772259297757</c:v>
                </c:pt>
                <c:pt idx="26">
                  <c:v>36.694319977569847</c:v>
                </c:pt>
                <c:pt idx="27">
                  <c:v>45.166746554150031</c:v>
                </c:pt>
                <c:pt idx="28">
                  <c:v>47.327681234507779</c:v>
                </c:pt>
                <c:pt idx="29">
                  <c:v>34.285138243783308</c:v>
                </c:pt>
                <c:pt idx="30">
                  <c:v>59.071945087641801</c:v>
                </c:pt>
                <c:pt idx="31">
                  <c:v>51.539495594619908</c:v>
                </c:pt>
                <c:pt idx="32">
                  <c:v>71.418543035019681</c:v>
                </c:pt>
                <c:pt idx="33">
                  <c:v>54.20288606691409</c:v>
                </c:pt>
                <c:pt idx="34">
                  <c:v>70.950518757380024</c:v>
                </c:pt>
                <c:pt idx="35">
                  <c:v>41.117799637077212</c:v>
                </c:pt>
                <c:pt idx="36">
                  <c:v>45.968862089224878</c:v>
                </c:pt>
                <c:pt idx="37">
                  <c:v>37.772926292814994</c:v>
                </c:pt>
                <c:pt idx="38">
                  <c:v>37.08650588945121</c:v>
                </c:pt>
                <c:pt idx="39">
                  <c:v>35.810987447631391</c:v>
                </c:pt>
                <c:pt idx="40">
                  <c:v>31.736538397165734</c:v>
                </c:pt>
                <c:pt idx="41">
                  <c:v>38.463460013685406</c:v>
                </c:pt>
                <c:pt idx="42">
                  <c:v>45.547618519316714</c:v>
                </c:pt>
                <c:pt idx="43">
                  <c:v>56.846888965966905</c:v>
                </c:pt>
                <c:pt idx="44">
                  <c:v>37.988413627354973</c:v>
                </c:pt>
                <c:pt idx="45">
                  <c:v>32.875996855855178</c:v>
                </c:pt>
                <c:pt idx="46">
                  <c:v>64.469574397979216</c:v>
                </c:pt>
                <c:pt idx="47">
                  <c:v>31.777431309076626</c:v>
                </c:pt>
                <c:pt idx="48">
                  <c:v>34.780941824159363</c:v>
                </c:pt>
                <c:pt idx="49">
                  <c:v>35.197848729762285</c:v>
                </c:pt>
                <c:pt idx="50">
                  <c:v>59.402609703309366</c:v>
                </c:pt>
              </c:numCache>
            </c:numRef>
          </c:xVal>
          <c:yVal>
            <c:numRef>
              <c:f>Rankings!$AA$2:$AA$52</c:f>
              <c:numCache>
                <c:formatCode>General</c:formatCode>
                <c:ptCount val="51"/>
                <c:pt idx="0">
                  <c:v>-4.5183892703208004</c:v>
                </c:pt>
                <c:pt idx="1">
                  <c:v>-3.4141805713775999</c:v>
                </c:pt>
                <c:pt idx="2">
                  <c:v>-3.5458353899221602</c:v>
                </c:pt>
                <c:pt idx="3">
                  <c:v>11.864962075888499</c:v>
                </c:pt>
                <c:pt idx="4">
                  <c:v>2.7197811905243601</c:v>
                </c:pt>
                <c:pt idx="5">
                  <c:v>-1.5171043703787801</c:v>
                </c:pt>
                <c:pt idx="6">
                  <c:v>-2.5389790716603802</c:v>
                </c:pt>
                <c:pt idx="7">
                  <c:v>-2.7493432039952599</c:v>
                </c:pt>
                <c:pt idx="8">
                  <c:v>-2.5936382831728402</c:v>
                </c:pt>
                <c:pt idx="9">
                  <c:v>-0.70001534313945402</c:v>
                </c:pt>
                <c:pt idx="10">
                  <c:v>-0.80759700839888704</c:v>
                </c:pt>
                <c:pt idx="11">
                  <c:v>-3.9488746467110398</c:v>
                </c:pt>
                <c:pt idx="12">
                  <c:v>0.32076309997311298</c:v>
                </c:pt>
                <c:pt idx="13">
                  <c:v>-2.5901902411512898</c:v>
                </c:pt>
                <c:pt idx="14">
                  <c:v>-1.85231000759371</c:v>
                </c:pt>
                <c:pt idx="15">
                  <c:v>-3.6749454757833102</c:v>
                </c:pt>
                <c:pt idx="16">
                  <c:v>2.0543625121506102</c:v>
                </c:pt>
                <c:pt idx="17">
                  <c:v>1.1206550930063599</c:v>
                </c:pt>
                <c:pt idx="18">
                  <c:v>-1.6140403402318499</c:v>
                </c:pt>
                <c:pt idx="19">
                  <c:v>-2.0624928878644799</c:v>
                </c:pt>
                <c:pt idx="20">
                  <c:v>0.71913829132989604</c:v>
                </c:pt>
                <c:pt idx="21">
                  <c:v>6.1078518440457801</c:v>
                </c:pt>
                <c:pt idx="22">
                  <c:v>-2.0582995922065401</c:v>
                </c:pt>
                <c:pt idx="23">
                  <c:v>8.4394879356409505E-2</c:v>
                </c:pt>
                <c:pt idx="24">
                  <c:v>7.0647586889246901</c:v>
                </c:pt>
                <c:pt idx="25">
                  <c:v>-1.05731470508226</c:v>
                </c:pt>
                <c:pt idx="26">
                  <c:v>-0.90911011410889597</c:v>
                </c:pt>
                <c:pt idx="27">
                  <c:v>0.28713309580476598</c:v>
                </c:pt>
                <c:pt idx="28">
                  <c:v>-1.12891959198238</c:v>
                </c:pt>
                <c:pt idx="29">
                  <c:v>-1.3583735005902</c:v>
                </c:pt>
                <c:pt idx="30">
                  <c:v>4.4589982814277001</c:v>
                </c:pt>
                <c:pt idx="31">
                  <c:v>1.95866725219301</c:v>
                </c:pt>
                <c:pt idx="32">
                  <c:v>6.66948662632569</c:v>
                </c:pt>
                <c:pt idx="33">
                  <c:v>4.41465737828391</c:v>
                </c:pt>
                <c:pt idx="34">
                  <c:v>7.7906554635078598</c:v>
                </c:pt>
                <c:pt idx="35">
                  <c:v>-1.1242761167065001</c:v>
                </c:pt>
                <c:pt idx="36">
                  <c:v>-1.0003104589260901</c:v>
                </c:pt>
                <c:pt idx="37">
                  <c:v>-2.8874008044482302</c:v>
                </c:pt>
                <c:pt idx="38">
                  <c:v>-2.16378919600584</c:v>
                </c:pt>
                <c:pt idx="39">
                  <c:v>-2.19513143286163</c:v>
                </c:pt>
                <c:pt idx="40">
                  <c:v>-3.98860872472742</c:v>
                </c:pt>
                <c:pt idx="41">
                  <c:v>-1.80611960438509</c:v>
                </c:pt>
                <c:pt idx="42">
                  <c:v>1.90089975862333</c:v>
                </c:pt>
                <c:pt idx="43">
                  <c:v>3.8680679446784501</c:v>
                </c:pt>
                <c:pt idx="44">
                  <c:v>-0.82168047547523504</c:v>
                </c:pt>
                <c:pt idx="45">
                  <c:v>-3.43491391870133</c:v>
                </c:pt>
                <c:pt idx="46">
                  <c:v>5.6371248312237601</c:v>
                </c:pt>
                <c:pt idx="47">
                  <c:v>-4.2056092654444299</c:v>
                </c:pt>
                <c:pt idx="48">
                  <c:v>-1.8218009751264901</c:v>
                </c:pt>
                <c:pt idx="49">
                  <c:v>-0.80446133894793503</c:v>
                </c:pt>
                <c:pt idx="50">
                  <c:v>1.85643889890865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5BC-E343-BFA1-F51694353D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0493904"/>
        <c:axId val="720430256"/>
      </c:scatterChart>
      <c:valAx>
        <c:axId val="72049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Masey Method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430256"/>
        <c:crosses val="autoZero"/>
        <c:crossBetween val="midCat"/>
      </c:valAx>
      <c:valAx>
        <c:axId val="72043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PCA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493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BAD62-AD67-0C4C-85D7-E2D9AE33FDDE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2D72B-B8C7-6846-BE4A-4F847BF9F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39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Time tested process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2D72B-B8C7-6846-BE4A-4F847BF9F4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2D72B-B8C7-6846-BE4A-4F847BF9F4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77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2D72B-B8C7-6846-BE4A-4F847BF9F4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16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2D72B-B8C7-6846-BE4A-4F847BF9F4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0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2D72B-B8C7-6846-BE4A-4F847BF9F4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2D72B-B8C7-6846-BE4A-4F847BF9F4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2D72B-B8C7-6846-BE4A-4F847BF9F4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9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2D72B-B8C7-6846-BE4A-4F847BF9F4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8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6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672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2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409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6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47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5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6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4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6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0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C09DE-E6BE-AC42-8D69-C221F27A4462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7881B72-0372-1A44-A4DD-292C8128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9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otrac.com/redirect/player/8094/" TargetMode="External"/><Relationship Id="rId3" Type="http://schemas.openxmlformats.org/officeDocument/2006/relationships/hyperlink" Target="https://www.spotrac.com/redirect/player/10809/" TargetMode="External"/><Relationship Id="rId7" Type="http://schemas.openxmlformats.org/officeDocument/2006/relationships/hyperlink" Target="https://www.spotrac.com/redirect/player/631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otrac.com/redirect/player/8065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spotrac.com/redirect/player/17860/" TargetMode="External"/><Relationship Id="rId10" Type="http://schemas.openxmlformats.org/officeDocument/2006/relationships/hyperlink" Target="https://www.spotrac.com/redirect/player/18218/" TargetMode="External"/><Relationship Id="rId4" Type="http://schemas.openxmlformats.org/officeDocument/2006/relationships/hyperlink" Target="https://www.spotrac.com/redirect/player/6138/" TargetMode="External"/><Relationship Id="rId9" Type="http://schemas.openxmlformats.org/officeDocument/2006/relationships/hyperlink" Target="https://www.spotrac.com/redirect/player/2283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nalytics-/" TargetMode="External"/><Relationship Id="rId2" Type="http://schemas.openxmlformats.org/officeDocument/2006/relationships/hyperlink" Target="http://www.lineups.com/articles/top-50-nba-players-all-ti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leighsteinberg/2015/08/18/changing-the-game-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7F82-0872-E44D-914C-7A9181E46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299" y="1382487"/>
            <a:ext cx="891539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Using Principle Component Analysis to Rank and Scout NBA Players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D48A0-4285-1840-B723-E8FE6D0FF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8299" y="4312923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By: Jackson Bronkema</a:t>
            </a:r>
          </a:p>
        </p:txBody>
      </p:sp>
    </p:spTree>
    <p:extLst>
      <p:ext uri="{BB962C8B-B14F-4D97-AF65-F5344CB8AC3E}">
        <p14:creationId xmlns:p14="http://schemas.microsoft.com/office/powerpoint/2010/main" val="104383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F0AD-C370-BA4A-B520-006D55FB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833190-4FC1-5D46-BF1B-BAEE99AFEF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111" y="1538514"/>
                <a:ext cx="12583886" cy="37776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Put our Matrix into mean deviation form: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201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196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193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23.1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21.77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16.6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19.11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16.2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3.4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8.78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.402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.375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.504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.455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.427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2.7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2.22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95.2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95.2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95.2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95.2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95.2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19.36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19.36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19.36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19.36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19.36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5.98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5.98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5.98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5.98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.433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.433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.433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.433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.433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1.9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1.9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1.9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1.9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−2.2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−5.2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3.74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2.42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−2.76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−.25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−3.16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−2.58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2.8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1.02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1.02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−2.28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−.03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−.06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.07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−.30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.10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.32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−.90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−2.2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−5.2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3.74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2.42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−2.76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−.25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−3.16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−2.58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2.8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1.02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1.02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−2.28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−.03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−.06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.07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.02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−.30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.10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.80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.32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−.90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833190-4FC1-5D46-BF1B-BAEE99AFE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111" y="1538514"/>
                <a:ext cx="12583886" cy="3777622"/>
              </a:xfrm>
              <a:blipFill>
                <a:blip r:embed="rId3"/>
                <a:stretch>
                  <a:fillRect l="-202" t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42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7C2-2589-4C4F-A9D1-C98563F8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Sample 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13973-8460-FE47-A933-F462DB0BC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Find the sample covariance matrix of M</a:t>
                </a:r>
              </a:p>
              <a:p>
                <a:pPr lvl="1"/>
                <a:r>
                  <a:rPr lang="en-US" sz="1800" dirty="0"/>
                  <a:t>Use the equation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5.8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−5.2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3.74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2.42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−2.76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−.25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−3.16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−2.58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2.8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1.02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1.02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−2.28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−.03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−.06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.07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.02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.01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−.30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.10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.80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.32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−.90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3.74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−2.58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−.30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2.42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−2.76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1.02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.80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−.25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1.02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.32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−5.2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−3.16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−2.28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6.70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7.95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6.15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7.95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9.37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.31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−.11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6.15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.31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5.44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−.11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.002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.106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13973-8460-FE47-A933-F462DB0BC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2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90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15D8-6800-DF49-A7D5-B3F6E806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31" y="478968"/>
            <a:ext cx="8911687" cy="1280890"/>
          </a:xfrm>
        </p:spPr>
        <p:txBody>
          <a:bodyPr/>
          <a:lstStyle/>
          <a:p>
            <a:r>
              <a:rPr lang="en-US" dirty="0"/>
              <a:t>Find Eigenvalues and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B76337-599D-2C4F-ADDC-F4A1746E2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1731" y="1451428"/>
                <a:ext cx="10140269" cy="4724400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Find the  eigenvalues and eigenvectors of S</a:t>
                </a:r>
              </a:p>
              <a:p>
                <a:r>
                  <a:rPr lang="en-US" sz="2200" dirty="0"/>
                  <a:t>D represents the eigenvalues of S in a diagonal matrix</a:t>
                </a:r>
              </a:p>
              <a:p>
                <a:r>
                  <a:rPr lang="en-US" sz="2200" dirty="0"/>
                  <a:t>V represents the eigenvectors of S in matrix form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7.12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1.12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.19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.0001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829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.186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.526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−.036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−.003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.473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−.737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−.481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.047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−.008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.294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.634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−.697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−.159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−.005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.010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.004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.077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−.997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.056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.144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−.071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.982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.077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B76337-599D-2C4F-ADDC-F4A1746E2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1731" y="1451428"/>
                <a:ext cx="10140269" cy="4724400"/>
              </a:xfrm>
              <a:blipFill>
                <a:blip r:embed="rId3"/>
                <a:stretch>
                  <a:fillRect l="-626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64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8379-9DF1-6242-B96E-14863B105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56502" y="1770742"/>
                <a:ext cx="7416799" cy="5892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Eigenvectors represent PCs</a:t>
                </a:r>
              </a:p>
              <a:p>
                <a:r>
                  <a:rPr lang="en-US" sz="2000" dirty="0"/>
                  <a:t>PC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corresponds to the largest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of S</a:t>
                </a:r>
              </a:p>
              <a:p>
                <a:r>
                  <a:rPr lang="en-US" sz="2000" dirty="0"/>
                  <a:t>Using our eigenvalues we can:</a:t>
                </a:r>
              </a:p>
              <a:p>
                <a:pPr lvl="1"/>
                <a:r>
                  <a:rPr lang="en-US" sz="1800" dirty="0"/>
                  <a:t>Find the percent variation represented by each PC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𝑉𝑎𝑟𝑎𝑖𝑛𝑐𝑒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marL="457200" lvl="1" indent="0">
                  <a:buNone/>
                </a:pPr>
                <a:r>
                  <a:rPr lang="en-US" sz="1800" b="0" dirty="0"/>
                  <a:t>	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%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r>
                  <a:rPr lang="en-US" sz="18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𝑃𝐶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marL="45720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8379-9DF1-6242-B96E-14863B105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6502" y="1770742"/>
                <a:ext cx="7416799" cy="5892800"/>
              </a:xfrm>
              <a:blipFill>
                <a:blip r:embed="rId3"/>
                <a:stretch>
                  <a:fillRect l="-684" t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4DA4B39-E7FD-FA44-9EE3-070BFC056EBA}"/>
              </a:ext>
            </a:extLst>
          </p:cNvPr>
          <p:cNvSpPr txBox="1"/>
          <p:nvPr/>
        </p:nvSpPr>
        <p:spPr>
          <a:xfrm>
            <a:off x="1915887" y="2046514"/>
            <a:ext cx="246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453AB9-C3DA-4B4F-A970-0A51F55B4941}"/>
                  </a:ext>
                </a:extLst>
              </p:cNvPr>
              <p:cNvSpPr/>
              <p:nvPr/>
            </p:nvSpPr>
            <p:spPr>
              <a:xfrm>
                <a:off x="1843317" y="170482"/>
                <a:ext cx="3966150" cy="1371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7.12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1.12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.19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.0001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453AB9-C3DA-4B4F-A970-0A51F55B4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317" y="170482"/>
                <a:ext cx="3966150" cy="1371786"/>
              </a:xfrm>
              <a:prstGeom prst="rect">
                <a:avLst/>
              </a:prstGeom>
              <a:blipFill>
                <a:blip r:embed="rId4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4E9868-591D-264A-B2D1-2594F24B30A7}"/>
                  </a:ext>
                </a:extLst>
              </p:cNvPr>
              <p:cNvSpPr/>
              <p:nvPr/>
            </p:nvSpPr>
            <p:spPr>
              <a:xfrm>
                <a:off x="6138331" y="170418"/>
                <a:ext cx="4816318" cy="1371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829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.186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.526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−.036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−.003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.473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−.737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−.481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.047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−.008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.294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.634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−.697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−.159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−.005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.010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.004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.077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−.997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.056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−.071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.982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.077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4E9868-591D-264A-B2D1-2594F24B3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331" y="170418"/>
                <a:ext cx="4816318" cy="1371850"/>
              </a:xfrm>
              <a:prstGeom prst="rect">
                <a:avLst/>
              </a:prstGeom>
              <a:blipFill>
                <a:blip r:embed="rId5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3DE55A-4E90-1C46-B16C-66AB67ED8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91322"/>
              </p:ext>
            </p:extLst>
          </p:nvPr>
        </p:nvGraphicFramePr>
        <p:xfrm>
          <a:off x="2756502" y="4847771"/>
          <a:ext cx="7090231" cy="1749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498">
                  <a:extLst>
                    <a:ext uri="{9D8B030D-6E8A-4147-A177-3AD203B41FA5}">
                      <a16:colId xmlns:a16="http://schemas.microsoft.com/office/drawing/2014/main" val="948363637"/>
                    </a:ext>
                  </a:extLst>
                </a:gridCol>
                <a:gridCol w="1046417">
                  <a:extLst>
                    <a:ext uri="{9D8B030D-6E8A-4147-A177-3AD203B41FA5}">
                      <a16:colId xmlns:a16="http://schemas.microsoft.com/office/drawing/2014/main" val="139835000"/>
                    </a:ext>
                  </a:extLst>
                </a:gridCol>
                <a:gridCol w="1082265">
                  <a:extLst>
                    <a:ext uri="{9D8B030D-6E8A-4147-A177-3AD203B41FA5}">
                      <a16:colId xmlns:a16="http://schemas.microsoft.com/office/drawing/2014/main" val="183233040"/>
                    </a:ext>
                  </a:extLst>
                </a:gridCol>
                <a:gridCol w="1110016">
                  <a:extLst>
                    <a:ext uri="{9D8B030D-6E8A-4147-A177-3AD203B41FA5}">
                      <a16:colId xmlns:a16="http://schemas.microsoft.com/office/drawing/2014/main" val="2313690860"/>
                    </a:ext>
                  </a:extLst>
                </a:gridCol>
                <a:gridCol w="927330">
                  <a:extLst>
                    <a:ext uri="{9D8B030D-6E8A-4147-A177-3AD203B41FA5}">
                      <a16:colId xmlns:a16="http://schemas.microsoft.com/office/drawing/2014/main" val="2923840965"/>
                    </a:ext>
                  </a:extLst>
                </a:gridCol>
                <a:gridCol w="1181705">
                  <a:extLst>
                    <a:ext uri="{9D8B030D-6E8A-4147-A177-3AD203B41FA5}">
                      <a16:colId xmlns:a16="http://schemas.microsoft.com/office/drawing/2014/main" val="2583846977"/>
                    </a:ext>
                  </a:extLst>
                </a:gridCol>
              </a:tblGrid>
              <a:tr h="5734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Principle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30191"/>
                  </a:ext>
                </a:extLst>
              </a:tr>
              <a:tr h="456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Eigenvalue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82985"/>
                  </a:ext>
                </a:extLst>
              </a:tr>
              <a:tr h="6527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Variability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1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82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A7AF-B022-6A42-934F-D2D94B9D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496" y="246739"/>
            <a:ext cx="8911687" cy="128089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E7FA81D-8E57-7243-855E-19C561CAE0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443094"/>
              </p:ext>
            </p:extLst>
          </p:nvPr>
        </p:nvGraphicFramePr>
        <p:xfrm>
          <a:off x="449943" y="1527630"/>
          <a:ext cx="5335715" cy="3792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1FDCC77-95A4-5345-B4BB-40C0AD6014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17782"/>
              </p:ext>
            </p:extLst>
          </p:nvPr>
        </p:nvGraphicFramePr>
        <p:xfrm>
          <a:off x="5898444" y="1818209"/>
          <a:ext cx="5628368" cy="4162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42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E966-3439-BB43-BE75-C1E5EAA5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PC</a:t>
            </a:r>
            <a:r>
              <a:rPr lang="en-US" baseline="-25000" dirty="0"/>
              <a:t>1</a:t>
            </a:r>
            <a:r>
              <a:rPr lang="en-US" dirty="0"/>
              <a:t> to Rank Prospects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693D1-9920-FD42-8FBC-6BE3B4F76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4571" y="1582057"/>
                <a:ext cx="8915400" cy="3777622"/>
              </a:xfrm>
            </p:spPr>
            <p:txBody>
              <a:bodyPr/>
              <a:lstStyle/>
              <a:p>
                <a:r>
                  <a:rPr lang="en-US" sz="2200" dirty="0"/>
                  <a:t>Player Rating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b="0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𝑃𝑙𝑎𝑦𝑒𝑟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3.74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−2.58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2.42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2.80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−2.76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1.02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−.25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1.02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.32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−5.2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−3.16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−2.28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−.9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.29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.473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.294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−.005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.056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1.66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6.78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−.3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−1.62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−6.52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693D1-9920-FD42-8FBC-6BE3B4F76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4571" y="1582057"/>
                <a:ext cx="8915400" cy="3777622"/>
              </a:xfrm>
              <a:blipFill>
                <a:blip r:embed="rId2"/>
                <a:stretch>
                  <a:fillRect l="-711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621F35-E1EB-3744-91C4-858B9CDDD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903283"/>
              </p:ext>
            </p:extLst>
          </p:nvPr>
        </p:nvGraphicFramePr>
        <p:xfrm>
          <a:off x="2592924" y="4256115"/>
          <a:ext cx="660095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978">
                  <a:extLst>
                    <a:ext uri="{9D8B030D-6E8A-4147-A177-3AD203B41FA5}">
                      <a16:colId xmlns:a16="http://schemas.microsoft.com/office/drawing/2014/main" val="1902826337"/>
                    </a:ext>
                  </a:extLst>
                </a:gridCol>
                <a:gridCol w="2192486">
                  <a:extLst>
                    <a:ext uri="{9D8B030D-6E8A-4147-A177-3AD203B41FA5}">
                      <a16:colId xmlns:a16="http://schemas.microsoft.com/office/drawing/2014/main" val="382407861"/>
                    </a:ext>
                  </a:extLst>
                </a:gridCol>
                <a:gridCol w="2192486">
                  <a:extLst>
                    <a:ext uri="{9D8B030D-6E8A-4147-A177-3AD203B41FA5}">
                      <a16:colId xmlns:a16="http://schemas.microsoft.com/office/drawing/2014/main" val="72813304"/>
                    </a:ext>
                  </a:extLst>
                </a:gridCol>
              </a:tblGrid>
              <a:tr h="343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93958"/>
                  </a:ext>
                </a:extLst>
              </a:tr>
              <a:tr h="343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37313"/>
                  </a:ext>
                </a:extLst>
              </a:tr>
              <a:tr h="343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017812"/>
                  </a:ext>
                </a:extLst>
              </a:tr>
              <a:tr h="343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Haliburton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145117"/>
                  </a:ext>
                </a:extLst>
              </a:tr>
              <a:tr h="343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15455"/>
                  </a:ext>
                </a:extLst>
              </a:tr>
              <a:tr h="343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308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56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0C5B-3A52-D94C-BF41-FCCA991D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325" y="298543"/>
            <a:ext cx="8911687" cy="1280890"/>
          </a:xfrm>
        </p:spPr>
        <p:txBody>
          <a:bodyPr/>
          <a:lstStyle/>
          <a:p>
            <a:r>
              <a:rPr lang="en-US" dirty="0"/>
              <a:t>Free Agency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1492-B999-1B43-9203-BE71D955D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384" y="1281451"/>
            <a:ext cx="8915400" cy="3777622"/>
          </a:xfrm>
        </p:spPr>
        <p:txBody>
          <a:bodyPr/>
          <a:lstStyle/>
          <a:p>
            <a:r>
              <a:rPr lang="en-US" sz="2200" dirty="0"/>
              <a:t>Want to Select a Forward </a:t>
            </a:r>
          </a:p>
          <a:p>
            <a:r>
              <a:rPr lang="en-US" sz="2200" dirty="0"/>
              <a:t>We will use PCA to rank the top 8 Free Agent Forwards</a:t>
            </a:r>
          </a:p>
          <a:p>
            <a:r>
              <a:rPr lang="en-US" sz="2200" dirty="0"/>
              <a:t>Use 5 statistics to help us make our decision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45E583-92F8-984F-BAAC-3CF7D5296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408090"/>
              </p:ext>
            </p:extLst>
          </p:nvPr>
        </p:nvGraphicFramePr>
        <p:xfrm>
          <a:off x="2322286" y="2562341"/>
          <a:ext cx="7547427" cy="23763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603">
                  <a:extLst>
                    <a:ext uri="{9D8B030D-6E8A-4147-A177-3AD203B41FA5}">
                      <a16:colId xmlns:a16="http://schemas.microsoft.com/office/drawing/2014/main" val="3976138230"/>
                    </a:ext>
                  </a:extLst>
                </a:gridCol>
                <a:gridCol w="838603">
                  <a:extLst>
                    <a:ext uri="{9D8B030D-6E8A-4147-A177-3AD203B41FA5}">
                      <a16:colId xmlns:a16="http://schemas.microsoft.com/office/drawing/2014/main" val="354254853"/>
                    </a:ext>
                  </a:extLst>
                </a:gridCol>
                <a:gridCol w="838603">
                  <a:extLst>
                    <a:ext uri="{9D8B030D-6E8A-4147-A177-3AD203B41FA5}">
                      <a16:colId xmlns:a16="http://schemas.microsoft.com/office/drawing/2014/main" val="3584112561"/>
                    </a:ext>
                  </a:extLst>
                </a:gridCol>
                <a:gridCol w="838603">
                  <a:extLst>
                    <a:ext uri="{9D8B030D-6E8A-4147-A177-3AD203B41FA5}">
                      <a16:colId xmlns:a16="http://schemas.microsoft.com/office/drawing/2014/main" val="582571797"/>
                    </a:ext>
                  </a:extLst>
                </a:gridCol>
                <a:gridCol w="838603">
                  <a:extLst>
                    <a:ext uri="{9D8B030D-6E8A-4147-A177-3AD203B41FA5}">
                      <a16:colId xmlns:a16="http://schemas.microsoft.com/office/drawing/2014/main" val="2474874544"/>
                    </a:ext>
                  </a:extLst>
                </a:gridCol>
                <a:gridCol w="838603">
                  <a:extLst>
                    <a:ext uri="{9D8B030D-6E8A-4147-A177-3AD203B41FA5}">
                      <a16:colId xmlns:a16="http://schemas.microsoft.com/office/drawing/2014/main" val="3536113296"/>
                    </a:ext>
                  </a:extLst>
                </a:gridCol>
                <a:gridCol w="838603">
                  <a:extLst>
                    <a:ext uri="{9D8B030D-6E8A-4147-A177-3AD203B41FA5}">
                      <a16:colId xmlns:a16="http://schemas.microsoft.com/office/drawing/2014/main" val="2303461694"/>
                    </a:ext>
                  </a:extLst>
                </a:gridCol>
                <a:gridCol w="838603">
                  <a:extLst>
                    <a:ext uri="{9D8B030D-6E8A-4147-A177-3AD203B41FA5}">
                      <a16:colId xmlns:a16="http://schemas.microsoft.com/office/drawing/2014/main" val="1870669179"/>
                    </a:ext>
                  </a:extLst>
                </a:gridCol>
                <a:gridCol w="838603">
                  <a:extLst>
                    <a:ext uri="{9D8B030D-6E8A-4147-A177-3AD203B41FA5}">
                      <a16:colId xmlns:a16="http://schemas.microsoft.com/office/drawing/2014/main" val="3315442707"/>
                    </a:ext>
                  </a:extLst>
                </a:gridCol>
              </a:tblGrid>
              <a:tr h="540262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Anthony Davis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Danilo Gallinari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Montrezl Harrell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Marcus Morris Sr.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Serge Ibaka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Davis Bertans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Carmelo Anthony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Christian Wood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5622287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MPG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34.4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29.6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31.2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29.3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32.8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21.4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3529727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PPG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18.7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18.6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2088680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RPG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4538558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SPG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8710591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BPG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39512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DA84C7-5FC3-0B4A-9E00-5B5FDBCE3F7D}"/>
                  </a:ext>
                </a:extLst>
              </p:cNvPr>
              <p:cNvSpPr/>
              <p:nvPr/>
            </p:nvSpPr>
            <p:spPr>
              <a:xfrm>
                <a:off x="3577132" y="5059073"/>
                <a:ext cx="5944769" cy="1364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29.6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29.3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32.8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26.1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18.6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13.1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DA84C7-5FC3-0B4A-9E00-5B5FDBCE3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132" y="5059073"/>
                <a:ext cx="5944769" cy="1364412"/>
              </a:xfrm>
              <a:prstGeom prst="rect">
                <a:avLst/>
              </a:prstGeom>
              <a:blipFill>
                <a:blip r:embed="rId11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90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39B54-B5CA-4E44-B82C-DC19569E8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15553" y="323892"/>
                <a:ext cx="8915400" cy="37776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6.99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6.48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.10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.007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39B54-B5CA-4E44-B82C-DC19569E8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15553" y="323892"/>
                <a:ext cx="8915400" cy="3777622"/>
              </a:xfrm>
              <a:blipFill>
                <a:blip r:embed="rId2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D6E9C2-975F-3A41-B08D-E87A9C66B888}"/>
                  </a:ext>
                </a:extLst>
              </p:cNvPr>
              <p:cNvSpPr/>
              <p:nvPr/>
            </p:nvSpPr>
            <p:spPr>
              <a:xfrm>
                <a:off x="6273253" y="323892"/>
                <a:ext cx="4001993" cy="1364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−.68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−.23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−.87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.001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.32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−.15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−.31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D6E9C2-975F-3A41-B08D-E87A9C66B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53" y="323892"/>
                <a:ext cx="4001993" cy="1364412"/>
              </a:xfrm>
              <a:prstGeom prst="rect">
                <a:avLst/>
              </a:prstGeom>
              <a:blipFill>
                <a:blip r:embed="rId3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A95CD1-9BE8-8A44-91B3-5E18AFE8C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3219"/>
              </p:ext>
            </p:extLst>
          </p:nvPr>
        </p:nvGraphicFramePr>
        <p:xfrm>
          <a:off x="2425151" y="2069409"/>
          <a:ext cx="7416804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763">
                  <a:extLst>
                    <a:ext uri="{9D8B030D-6E8A-4147-A177-3AD203B41FA5}">
                      <a16:colId xmlns:a16="http://schemas.microsoft.com/office/drawing/2014/main" val="948363637"/>
                    </a:ext>
                  </a:extLst>
                </a:gridCol>
                <a:gridCol w="1365608">
                  <a:extLst>
                    <a:ext uri="{9D8B030D-6E8A-4147-A177-3AD203B41FA5}">
                      <a16:colId xmlns:a16="http://schemas.microsoft.com/office/drawing/2014/main" val="13983500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832330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13690860"/>
                    </a:ext>
                  </a:extLst>
                </a:gridCol>
                <a:gridCol w="970042">
                  <a:extLst>
                    <a:ext uri="{9D8B030D-6E8A-4147-A177-3AD203B41FA5}">
                      <a16:colId xmlns:a16="http://schemas.microsoft.com/office/drawing/2014/main" val="2923840965"/>
                    </a:ext>
                  </a:extLst>
                </a:gridCol>
                <a:gridCol w="1236134">
                  <a:extLst>
                    <a:ext uri="{9D8B030D-6E8A-4147-A177-3AD203B41FA5}">
                      <a16:colId xmlns:a16="http://schemas.microsoft.com/office/drawing/2014/main" val="2583846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Principle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1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Eigenvalue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8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Variability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10558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28131D-E4AC-B14F-9382-D32C3234A2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492315"/>
              </p:ext>
            </p:extLst>
          </p:nvPr>
        </p:nvGraphicFramePr>
        <p:xfrm>
          <a:off x="885371" y="3875314"/>
          <a:ext cx="4615777" cy="2785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1CDE36C-8551-6E45-9870-E26E9FF45D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429793"/>
              </p:ext>
            </p:extLst>
          </p:nvPr>
        </p:nvGraphicFramePr>
        <p:xfrm>
          <a:off x="6273253" y="3875314"/>
          <a:ext cx="4859204" cy="2785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1044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97B6A-262E-3748-8B14-2BCD3570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242" y="181658"/>
            <a:ext cx="8911687" cy="1280890"/>
          </a:xfrm>
        </p:spPr>
        <p:txBody>
          <a:bodyPr/>
          <a:lstStyle/>
          <a:p>
            <a:r>
              <a:rPr lang="en-US" dirty="0"/>
              <a:t>Using PC</a:t>
            </a:r>
            <a:r>
              <a:rPr lang="en-US" baseline="-25000" dirty="0"/>
              <a:t>1</a:t>
            </a:r>
            <a:r>
              <a:rPr lang="en-US" dirty="0"/>
              <a:t> to Rank Free Agents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817E2-5123-A740-9262-ECB56773B5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2642" y="1051115"/>
                <a:ext cx="8915400" cy="377762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8.68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2.81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.74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1.45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−1.29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−1.39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1.18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.61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−.16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2.01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−.73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−1.49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−.35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−2.19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−2.03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1.71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−.26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−2.03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−1.99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−.06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3.61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−2.03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−.19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−.35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−7.79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−4.33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−.19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−.26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.07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10.25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.94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−.04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.65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−2.71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−1.65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−8.46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817E2-5123-A740-9262-ECB56773B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642" y="1051115"/>
                <a:ext cx="8915400" cy="37776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FD0850-6E48-4B44-91E7-46150FAF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9552"/>
              </p:ext>
            </p:extLst>
          </p:nvPr>
        </p:nvGraphicFramePr>
        <p:xfrm>
          <a:off x="1988242" y="3391753"/>
          <a:ext cx="817154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35">
                  <a:extLst>
                    <a:ext uri="{9D8B030D-6E8A-4147-A177-3AD203B41FA5}">
                      <a16:colId xmlns:a16="http://schemas.microsoft.com/office/drawing/2014/main" val="1902826337"/>
                    </a:ext>
                  </a:extLst>
                </a:gridCol>
                <a:gridCol w="2714154">
                  <a:extLst>
                    <a:ext uri="{9D8B030D-6E8A-4147-A177-3AD203B41FA5}">
                      <a16:colId xmlns:a16="http://schemas.microsoft.com/office/drawing/2014/main" val="382407861"/>
                    </a:ext>
                  </a:extLst>
                </a:gridCol>
                <a:gridCol w="2714154">
                  <a:extLst>
                    <a:ext uri="{9D8B030D-6E8A-4147-A177-3AD203B41FA5}">
                      <a16:colId xmlns:a16="http://schemas.microsoft.com/office/drawing/2014/main" val="72813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9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Anthony Davis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3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Carmelo Anthony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01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Danilo Gallinari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14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Marcus Morris Sr.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1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Montrezl Harrell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308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Davis </a:t>
                      </a:r>
                      <a:r>
                        <a:rPr lang="en-US" dirty="0" err="1"/>
                        <a:t>Bertrans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1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Serge </a:t>
                      </a:r>
                      <a:r>
                        <a:rPr lang="en-US" dirty="0" err="1"/>
                        <a:t>Ibaka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45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Christian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68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71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812C-2D61-CC45-98BF-970673CC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Pairwise Players Using SDI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6B1992-9CC7-1247-A8EF-B4FC546CB4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96065"/>
                <a:ext cx="8915400" cy="421515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SDI – Statistical Diversity Index</a:t>
                </a:r>
              </a:p>
              <a:p>
                <a:r>
                  <a:rPr lang="en-US" sz="3200" dirty="0"/>
                  <a:t>Compare how similar players are</a:t>
                </a:r>
              </a:p>
              <a:p>
                <a:pPr lvl="1"/>
                <a:r>
                  <a:rPr lang="en-US" sz="2400" dirty="0"/>
                  <a:t>Use Multiple PC scores</a:t>
                </a:r>
              </a:p>
              <a:p>
                <a:pPr lvl="1"/>
                <a:r>
                  <a:rPr lang="en-US" sz="2400" dirty="0"/>
                  <a:t>Capture more variation in our model</a:t>
                </a:r>
              </a:p>
              <a:p>
                <a:pPr marL="0" indent="0" algn="ctr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𝑆𝐷𝐼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457200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6B1992-9CC7-1247-A8EF-B4FC546CB4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96065"/>
                <a:ext cx="8915400" cy="4215157"/>
              </a:xfrm>
              <a:blipFill>
                <a:blip r:embed="rId2"/>
                <a:stretch>
                  <a:fillRect l="-1709" t="-1807" b="-29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2D2E3-BB80-B34C-ADD8-3D1191BC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611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2973-1BD8-AD43-917E-BE15EF42A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9898" y="1905000"/>
            <a:ext cx="8915400" cy="4245708"/>
          </a:xfrm>
        </p:spPr>
        <p:txBody>
          <a:bodyPr>
            <a:normAutofit fontScale="92500"/>
          </a:bodyPr>
          <a:lstStyle/>
          <a:p>
            <a:pPr>
              <a:buAutoNum type="arabicPeriod"/>
            </a:pPr>
            <a:r>
              <a:rPr lang="en-US" sz="2800" dirty="0"/>
              <a:t>Why this topic?</a:t>
            </a:r>
          </a:p>
          <a:p>
            <a:pPr>
              <a:buAutoNum type="arabicPeriod"/>
            </a:pPr>
            <a:r>
              <a:rPr lang="en-US" sz="2800" dirty="0"/>
              <a:t>What is PCA?</a:t>
            </a:r>
          </a:p>
          <a:p>
            <a:pPr>
              <a:buAutoNum type="arabicPeriod"/>
            </a:pPr>
            <a:r>
              <a:rPr lang="en-US" sz="2800" dirty="0"/>
              <a:t>How do we perform PCA?</a:t>
            </a:r>
          </a:p>
          <a:p>
            <a:pPr>
              <a:buAutoNum type="arabicPeriod"/>
            </a:pPr>
            <a:r>
              <a:rPr lang="en-US" sz="2800" dirty="0"/>
              <a:t>Case Analysis</a:t>
            </a:r>
          </a:p>
          <a:p>
            <a:pPr lvl="1">
              <a:buFont typeface="Wingdings 3" charset="2"/>
              <a:buAutoNum type="arabicPeriod"/>
            </a:pPr>
            <a:r>
              <a:rPr lang="en-US" sz="2400" dirty="0"/>
              <a:t>Using PCA to choose draft prospects</a:t>
            </a:r>
          </a:p>
          <a:p>
            <a:pPr lvl="1">
              <a:buFont typeface="Wingdings 3" charset="2"/>
              <a:buAutoNum type="arabicPeriod"/>
            </a:pPr>
            <a:r>
              <a:rPr lang="en-US" sz="2400" dirty="0"/>
              <a:t>Performing SDI on our PCA to find economical free agents</a:t>
            </a:r>
          </a:p>
          <a:p>
            <a:pPr>
              <a:buAutoNum type="arabicPeriod"/>
            </a:pPr>
            <a:r>
              <a:rPr lang="en-US" sz="2800" dirty="0"/>
              <a:t>Rank All-Time great NBA Players</a:t>
            </a:r>
          </a:p>
          <a:p>
            <a:pPr>
              <a:buAutoNum type="arabicPeriod"/>
            </a:pPr>
            <a:r>
              <a:rPr lang="en-US" sz="2800" dirty="0"/>
              <a:t>Areas for Further Research</a:t>
            </a:r>
          </a:p>
          <a:p>
            <a:pPr lvl="1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09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45DA-8932-9F4E-B31B-FE2F1F77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Pairwise Players Using SDI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931DF-319B-144F-966F-E8DCD1232D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3832" y="1596572"/>
                <a:ext cx="9970780" cy="42962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We will compare each free agent to Anthony Davis</a:t>
                </a:r>
              </a:p>
              <a:p>
                <a:pPr lvl="1"/>
                <a:r>
                  <a:rPr lang="en-US" sz="2000" dirty="0"/>
                  <a:t>Use 3 PCs</a:t>
                </a:r>
              </a:p>
              <a:p>
                <a:pPr lvl="1"/>
                <a:r>
                  <a:rPr lang="en-US" sz="2000" dirty="0"/>
                  <a:t>99.7% of our variation</a:t>
                </a:r>
                <a:endParaRPr lang="en-US" sz="2400" dirty="0"/>
              </a:p>
              <a:p>
                <a:r>
                  <a:rPr lang="en-US" sz="2400" dirty="0"/>
                  <a:t>Goal:</a:t>
                </a:r>
              </a:p>
              <a:p>
                <a:pPr lvl="1"/>
                <a:r>
                  <a:rPr lang="en-US" sz="2000" dirty="0"/>
                  <a:t>Want to see which players are have the closest SDI score to AD</a:t>
                </a:r>
              </a:p>
              <a:p>
                <a:pPr lvl="1"/>
                <a:r>
                  <a:rPr lang="en-US" sz="2000" dirty="0"/>
                  <a:t>Make a choice on which player to sign based on salary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𝑆𝐷𝐼</m:t>
                          </m:r>
                        </m:e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𝐴𝐷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𝐷𝐺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𝐴𝐷</m:t>
                                          </m:r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𝐷𝐺</m:t>
                                          </m:r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9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(10.25−.94)</m:t>
                        </m:r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(2.81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−(−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 .23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(−.25−1.66)</m:t>
                        </m:r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=99.45</m:t>
                    </m:r>
                  </m:oMath>
                </a14:m>
                <a:endParaRPr lang="en-US" sz="1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931DF-319B-144F-966F-E8DCD1232D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3832" y="1596572"/>
                <a:ext cx="9970780" cy="4296228"/>
              </a:xfrm>
              <a:blipFill>
                <a:blip r:embed="rId2"/>
                <a:stretch>
                  <a:fillRect l="-763" t="-1475" b="-17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751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032C-2C05-D44B-8EF7-6674BE67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554" y="525658"/>
            <a:ext cx="8911687" cy="1280890"/>
          </a:xfrm>
        </p:spPr>
        <p:txBody>
          <a:bodyPr/>
          <a:lstStyle/>
          <a:p>
            <a:r>
              <a:rPr lang="en-US" dirty="0"/>
              <a:t>Comparing Pairwise Players Using SDI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2666-E796-C24A-A08E-071565881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751" y="4785408"/>
            <a:ext cx="7981668" cy="1629906"/>
          </a:xfrm>
        </p:spPr>
        <p:txBody>
          <a:bodyPr>
            <a:normAutofit/>
          </a:bodyPr>
          <a:lstStyle/>
          <a:p>
            <a:r>
              <a:rPr lang="en-US" sz="2400" dirty="0"/>
              <a:t>Pursue Montrezl Harrel</a:t>
            </a:r>
          </a:p>
          <a:p>
            <a:pPr lvl="1"/>
            <a:r>
              <a:rPr lang="en-US" sz="2000" dirty="0"/>
              <a:t>Similar PC</a:t>
            </a:r>
            <a:r>
              <a:rPr lang="en-US" sz="2000" baseline="-25000" dirty="0"/>
              <a:t>1</a:t>
            </a:r>
            <a:r>
              <a:rPr lang="en-US" sz="2000" dirty="0"/>
              <a:t> Score and SDI to Anthony Davis</a:t>
            </a:r>
          </a:p>
          <a:p>
            <a:pPr lvl="1"/>
            <a:r>
              <a:rPr lang="en-US" sz="2000" dirty="0"/>
              <a:t>Affordable Option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FF72D9-B617-3248-8357-16C27A4E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39797"/>
              </p:ext>
            </p:extLst>
          </p:nvPr>
        </p:nvGraphicFramePr>
        <p:xfrm>
          <a:off x="2215554" y="1398145"/>
          <a:ext cx="817154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35">
                  <a:extLst>
                    <a:ext uri="{9D8B030D-6E8A-4147-A177-3AD203B41FA5}">
                      <a16:colId xmlns:a16="http://schemas.microsoft.com/office/drawing/2014/main" val="1902826337"/>
                    </a:ext>
                  </a:extLst>
                </a:gridCol>
                <a:gridCol w="2714154">
                  <a:extLst>
                    <a:ext uri="{9D8B030D-6E8A-4147-A177-3AD203B41FA5}">
                      <a16:colId xmlns:a16="http://schemas.microsoft.com/office/drawing/2014/main" val="382407861"/>
                    </a:ext>
                  </a:extLst>
                </a:gridCol>
                <a:gridCol w="2714154">
                  <a:extLst>
                    <a:ext uri="{9D8B030D-6E8A-4147-A177-3AD203B41FA5}">
                      <a16:colId xmlns:a16="http://schemas.microsoft.com/office/drawing/2014/main" val="72813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9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Danilo Gallinari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$21,587,759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01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Montrezl Harrell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14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Marcus Morris Sr.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1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Carmelo Anthony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$2,159,059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308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Davis Bertans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$7,250,000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1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Serge Ibaka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$21,666,667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45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Christian 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$1,578,979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6800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66A3895-C280-DC43-BEAB-FE930E510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828" y="4785408"/>
            <a:ext cx="2391507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17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224A-18C1-0E4B-B1E5-4EA1E023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582" y="566053"/>
            <a:ext cx="8911687" cy="1280890"/>
          </a:xfrm>
        </p:spPr>
        <p:txBody>
          <a:bodyPr/>
          <a:lstStyle/>
          <a:p>
            <a:r>
              <a:rPr lang="en-US" dirty="0"/>
              <a:t>Ranking Top NBA Players of All-Time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1C4F-BDE2-554C-B3F0-54BB15288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582" y="1430827"/>
            <a:ext cx="8915400" cy="488288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Ranked 50 Best Players of All-Time</a:t>
            </a:r>
          </a:p>
          <a:p>
            <a:r>
              <a:rPr lang="en-US" sz="2800" dirty="0"/>
              <a:t>32 Different Statistics Used</a:t>
            </a:r>
          </a:p>
          <a:p>
            <a:pPr lvl="1"/>
            <a:r>
              <a:rPr lang="en-US" sz="2400" dirty="0"/>
              <a:t>Team Accomplishments</a:t>
            </a:r>
          </a:p>
          <a:p>
            <a:pPr lvl="1"/>
            <a:r>
              <a:rPr lang="en-US" sz="2400" dirty="0"/>
              <a:t>Individual Awards</a:t>
            </a:r>
          </a:p>
          <a:p>
            <a:pPr lvl="1"/>
            <a:r>
              <a:rPr lang="en-US" sz="2400" dirty="0"/>
              <a:t>Individual Stats</a:t>
            </a:r>
          </a:p>
          <a:p>
            <a:pPr lvl="1"/>
            <a:r>
              <a:rPr lang="en-US" sz="2400" dirty="0"/>
              <a:t>Analytical Stats</a:t>
            </a:r>
          </a:p>
          <a:p>
            <a:r>
              <a:rPr lang="en-US" sz="2800" dirty="0"/>
              <a:t>PCA and Massey Method</a:t>
            </a:r>
          </a:p>
          <a:p>
            <a:r>
              <a:rPr lang="en-US" sz="2800" dirty="0"/>
              <a:t>Massey Method to create own ranking</a:t>
            </a:r>
          </a:p>
          <a:p>
            <a:pPr lvl="1"/>
            <a:r>
              <a:rPr lang="en-US" sz="2400" dirty="0"/>
              <a:t>Use a vector representing weights to rank players</a:t>
            </a:r>
          </a:p>
          <a:p>
            <a:pPr lvl="1"/>
            <a:r>
              <a:rPr lang="en-US" sz="2400" dirty="0"/>
              <a:t>More Subjective than PCA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4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A2C6-0FAA-6A4B-817D-CEC837B7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Rankings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5CBF3C-2151-1040-8B02-F9CD4E1325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262758"/>
              </p:ext>
            </p:extLst>
          </p:nvPr>
        </p:nvGraphicFramePr>
        <p:xfrm>
          <a:off x="1247108" y="1904999"/>
          <a:ext cx="4858723" cy="4626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64">
                  <a:extLst>
                    <a:ext uri="{9D8B030D-6E8A-4147-A177-3AD203B41FA5}">
                      <a16:colId xmlns:a16="http://schemas.microsoft.com/office/drawing/2014/main" val="645840408"/>
                    </a:ext>
                  </a:extLst>
                </a:gridCol>
                <a:gridCol w="2834145">
                  <a:extLst>
                    <a:ext uri="{9D8B030D-6E8A-4147-A177-3AD203B41FA5}">
                      <a16:colId xmlns:a16="http://schemas.microsoft.com/office/drawing/2014/main" val="3671037069"/>
                    </a:ext>
                  </a:extLst>
                </a:gridCol>
                <a:gridCol w="1124414">
                  <a:extLst>
                    <a:ext uri="{9D8B030D-6E8A-4147-A177-3AD203B41FA5}">
                      <a16:colId xmlns:a16="http://schemas.microsoft.com/office/drawing/2014/main" val="1475807190"/>
                    </a:ext>
                  </a:extLst>
                </a:gridCol>
              </a:tblGrid>
              <a:tr h="385577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 Top 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01906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759322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Bill Russell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77669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Michael Jordan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760029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Kareem Abdul-Jabbar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77523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Lebron 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65804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John Havlicek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650100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 Duncan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339745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Kobe Bryant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044586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Magic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00079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Shaquille O’Neal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11577"/>
                  </a:ext>
                </a:extLst>
              </a:tr>
              <a:tr h="385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 Cousy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715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BEC0328-C225-B748-9EF0-62A80F6D60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234149"/>
              </p:ext>
            </p:extLst>
          </p:nvPr>
        </p:nvGraphicFramePr>
        <p:xfrm>
          <a:off x="6691087" y="1905000"/>
          <a:ext cx="5092874" cy="462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920">
                  <a:extLst>
                    <a:ext uri="{9D8B030D-6E8A-4147-A177-3AD203B41FA5}">
                      <a16:colId xmlns:a16="http://schemas.microsoft.com/office/drawing/2014/main" val="645840408"/>
                    </a:ext>
                  </a:extLst>
                </a:gridCol>
                <a:gridCol w="2889154">
                  <a:extLst>
                    <a:ext uri="{9D8B030D-6E8A-4147-A177-3AD203B41FA5}">
                      <a16:colId xmlns:a16="http://schemas.microsoft.com/office/drawing/2014/main" val="3671037069"/>
                    </a:ext>
                  </a:extLst>
                </a:gridCol>
                <a:gridCol w="1325800">
                  <a:extLst>
                    <a:ext uri="{9D8B030D-6E8A-4147-A177-3AD203B41FA5}">
                      <a16:colId xmlns:a16="http://schemas.microsoft.com/office/drawing/2014/main" val="1475807190"/>
                    </a:ext>
                  </a:extLst>
                </a:gridCol>
              </a:tblGrid>
              <a:tr h="38411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Massey Method Top 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019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74441"/>
                  </a:ext>
                </a:extLst>
              </a:tr>
              <a:tr h="4016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Kareem Abdul-Jabbar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7766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Lebron 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76002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Bill Russell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7752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Michael Jordan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658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 Duncan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6501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Wilt Chamberlain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33974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Kobe Bryant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04458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John Havlicek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0007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Shaquille O’Neal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1157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Magic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7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626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55B2-587C-5241-A776-96C8A7D4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90" y="619617"/>
            <a:ext cx="8911687" cy="1280890"/>
          </a:xfrm>
        </p:spPr>
        <p:txBody>
          <a:bodyPr/>
          <a:lstStyle/>
          <a:p>
            <a:r>
              <a:rPr lang="en-US" dirty="0"/>
              <a:t>PCA vs Massey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8D664-0308-964F-8EE4-45365628B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CE13293-2269-924C-817E-64D0BE5722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18501"/>
              </p:ext>
            </p:extLst>
          </p:nvPr>
        </p:nvGraphicFramePr>
        <p:xfrm>
          <a:off x="1665514" y="1260062"/>
          <a:ext cx="7240931" cy="4017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9518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DC47-D194-2C49-9FF3-0E80BDC2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For 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70321-D25C-A846-AAD8-A96B407F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54628"/>
            <a:ext cx="8915400" cy="4847771"/>
          </a:xfrm>
        </p:spPr>
        <p:txBody>
          <a:bodyPr>
            <a:normAutofit/>
          </a:bodyPr>
          <a:lstStyle/>
          <a:p>
            <a:r>
              <a:rPr lang="en-US" sz="2000" dirty="0"/>
              <a:t>Non-linear dimensionality reduction techniques</a:t>
            </a:r>
          </a:p>
          <a:p>
            <a:pPr lvl="1"/>
            <a:r>
              <a:rPr lang="en-US" sz="1800" dirty="0"/>
              <a:t>Kernel PCA</a:t>
            </a:r>
          </a:p>
          <a:p>
            <a:pPr lvl="1"/>
            <a:r>
              <a:rPr lang="en-US" sz="1800" dirty="0"/>
              <a:t>Applications to Stock Market Portfolios</a:t>
            </a:r>
          </a:p>
          <a:p>
            <a:r>
              <a:rPr lang="en-US" sz="2000" dirty="0"/>
              <a:t>Using different technologies to ease in data manipulation and visualization</a:t>
            </a:r>
          </a:p>
          <a:p>
            <a:pPr lvl="1"/>
            <a:r>
              <a:rPr lang="en-US" sz="1800" dirty="0"/>
              <a:t>R</a:t>
            </a:r>
          </a:p>
          <a:p>
            <a:pPr lvl="1"/>
            <a:r>
              <a:rPr lang="en-US" sz="1800" dirty="0"/>
              <a:t>Python</a:t>
            </a:r>
          </a:p>
          <a:p>
            <a:pPr lvl="1"/>
            <a:r>
              <a:rPr lang="en-US" sz="1800" dirty="0"/>
              <a:t>SQL</a:t>
            </a:r>
          </a:p>
          <a:p>
            <a:r>
              <a:rPr lang="en-US" sz="2000" dirty="0"/>
              <a:t>New methods for ranking athletes</a:t>
            </a:r>
          </a:p>
          <a:p>
            <a:pPr lvl="1"/>
            <a:r>
              <a:rPr lang="en-US" sz="1800" dirty="0"/>
              <a:t>Colley Method</a:t>
            </a:r>
          </a:p>
          <a:p>
            <a:pPr lvl="1"/>
            <a:r>
              <a:rPr lang="en-US" sz="1800" dirty="0"/>
              <a:t>Predictive Models to help inform decisisons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6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FECD-BE95-5C48-81B3-6F16AAFC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6BAF2-8247-B04F-BF2E-751F7A52E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783" y="1741713"/>
            <a:ext cx="8915400" cy="449942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500" dirty="0" err="1"/>
              <a:t>Alamar</a:t>
            </a:r>
            <a:r>
              <a:rPr lang="en-US" sz="2500" dirty="0"/>
              <a:t>, Ben. </a:t>
            </a:r>
            <a:r>
              <a:rPr lang="en-US" sz="2500" i="1" dirty="0"/>
              <a:t>Sports Analytics: a Guide for Coaches, Managers, and Other Decision Makers</a:t>
            </a:r>
            <a:r>
              <a:rPr lang="en-US" sz="2500" dirty="0"/>
              <a:t>. 	Columbia University Press, 2013. </a:t>
            </a:r>
          </a:p>
          <a:p>
            <a:pPr marL="0" indent="0">
              <a:buNone/>
            </a:pPr>
            <a:r>
              <a:rPr lang="en-US" sz="2500" dirty="0"/>
              <a:t>Chartier, Timothy P. </a:t>
            </a:r>
            <a:r>
              <a:rPr lang="en-US" sz="2500" i="1" dirty="0"/>
              <a:t>When Life Is Linear: from Computer Graphics to Bracketology</a:t>
            </a:r>
            <a:r>
              <a:rPr lang="en-US" sz="2500" dirty="0"/>
              <a:t>. The Mathematical 	Association of America., 2015. </a:t>
            </a:r>
          </a:p>
          <a:p>
            <a:pPr marL="0" indent="0">
              <a:buNone/>
            </a:pPr>
            <a:r>
              <a:rPr lang="en-US" sz="2500" dirty="0"/>
              <a:t>Colley, Wesley N. </a:t>
            </a:r>
            <a:r>
              <a:rPr lang="en-US" sz="2500" i="1" dirty="0"/>
              <a:t>Colley’s Bias Free College Football Ranking Method:</a:t>
            </a:r>
            <a:r>
              <a:rPr lang="en-US" sz="2500" dirty="0"/>
              <a:t> Colley’s Bias Free College 	Football Ranking Method: </a:t>
            </a:r>
          </a:p>
          <a:p>
            <a:pPr marL="0" indent="0">
              <a:buNone/>
            </a:pPr>
            <a:r>
              <a:rPr lang="en-US" sz="2500" i="1" dirty="0"/>
              <a:t>ESPN</a:t>
            </a:r>
            <a:r>
              <a:rPr lang="en-US" sz="2500" dirty="0"/>
              <a:t>, ESPN Internet Ventures, </a:t>
            </a:r>
            <a:r>
              <a:rPr lang="en-US" sz="2500" dirty="0" err="1"/>
              <a:t>www.espn.com</a:t>
            </a:r>
            <a:r>
              <a:rPr lang="en-US" sz="2500" dirty="0"/>
              <a:t>/</a:t>
            </a:r>
            <a:r>
              <a:rPr lang="en-US" sz="2500" dirty="0" err="1"/>
              <a:t>nba</a:t>
            </a:r>
            <a:r>
              <a:rPr lang="en-US" sz="2500" dirty="0"/>
              <a:t>/history/leaders. </a:t>
            </a:r>
          </a:p>
          <a:p>
            <a:pPr marL="0" indent="0">
              <a:buNone/>
            </a:pPr>
            <a:r>
              <a:rPr lang="en-US" sz="2500" dirty="0"/>
              <a:t>	“Sports Analytics.” </a:t>
            </a:r>
            <a:r>
              <a:rPr lang="en-US" sz="2500" i="1" dirty="0"/>
              <a:t>Index Page</a:t>
            </a:r>
            <a:r>
              <a:rPr lang="en-US" sz="2500" dirty="0"/>
              <a:t>, </a:t>
            </a:r>
            <a:r>
              <a:rPr lang="en-US" sz="2500" dirty="0" err="1"/>
              <a:t>apbr.org</a:t>
            </a:r>
            <a:r>
              <a:rPr lang="en-US" sz="2500" dirty="0"/>
              <a:t>/forum/. </a:t>
            </a:r>
          </a:p>
          <a:p>
            <a:pPr marL="0" indent="0">
              <a:buNone/>
            </a:pPr>
            <a:r>
              <a:rPr lang="en-US" sz="2500" dirty="0"/>
              <a:t>“NBA &amp; ABA Leaders and Records.” </a:t>
            </a:r>
            <a:r>
              <a:rPr lang="en-US" sz="2500" i="1" dirty="0"/>
              <a:t>Basketball</a:t>
            </a:r>
            <a:r>
              <a:rPr lang="en-US" sz="2500" dirty="0"/>
              <a:t>, </a:t>
            </a:r>
            <a:r>
              <a:rPr lang="en-US" sz="2500" dirty="0" err="1"/>
              <a:t>www.basketball-reference.com</a:t>
            </a:r>
            <a:r>
              <a:rPr lang="en-US" sz="2500" dirty="0"/>
              <a:t>/leaders/. </a:t>
            </a:r>
          </a:p>
          <a:p>
            <a:pPr marL="0" indent="0">
              <a:buNone/>
            </a:pPr>
            <a:r>
              <a:rPr lang="en-US" sz="2500" dirty="0"/>
              <a:t>“Top 50 NBA Players of All Time in NBA History (Updated List).” </a:t>
            </a:r>
            <a:r>
              <a:rPr lang="en-US" sz="2500" i="1" dirty="0"/>
              <a:t>Sports Articles</a:t>
            </a:r>
            <a:r>
              <a:rPr lang="en-US" sz="2500" dirty="0"/>
              <a:t>, 17 July 2020, 	</a:t>
            </a:r>
            <a:r>
              <a:rPr lang="en-US" sz="2500" u="sng" dirty="0">
                <a:hlinkClick r:id="rId2"/>
              </a:rPr>
              <a:t>www.lineups.com/articles/top-50-nba-players-all-time/</a:t>
            </a:r>
            <a:r>
              <a:rPr lang="en-US" sz="2500" dirty="0"/>
              <a:t>. </a:t>
            </a:r>
          </a:p>
          <a:p>
            <a:pPr marL="0" indent="0">
              <a:buNone/>
            </a:pPr>
            <a:r>
              <a:rPr lang="en-US" sz="2500" dirty="0"/>
              <a:t>The Emergence of Sport Analytics. (2016, May 18). Retrieved October 31, 2020, from </a:t>
            </a:r>
            <a:r>
              <a:rPr lang="en-US" sz="2500" dirty="0">
                <a:hlinkClick r:id="rId3"/>
              </a:rPr>
              <a:t>http://analytics-</a:t>
            </a:r>
            <a:r>
              <a:rPr lang="en-US" sz="2500" dirty="0"/>
              <a:t>	</a:t>
            </a:r>
            <a:r>
              <a:rPr lang="en-US" sz="2500" dirty="0" err="1"/>
              <a:t>magazine.org</a:t>
            </a:r>
            <a:r>
              <a:rPr lang="en-US" sz="2500" dirty="0"/>
              <a:t>/the-emergence-of-sport-analytics/</a:t>
            </a:r>
          </a:p>
          <a:p>
            <a:pPr marL="0" indent="0">
              <a:buNone/>
            </a:pPr>
            <a:r>
              <a:rPr lang="en-US" sz="2500" dirty="0"/>
              <a:t>Lay, D. C. (2006). </a:t>
            </a:r>
            <a:r>
              <a:rPr lang="en-US" sz="2500" i="1" dirty="0"/>
              <a:t>Linear algebra and it's applications</a:t>
            </a:r>
            <a:r>
              <a:rPr lang="en-US" sz="2500" dirty="0"/>
              <a:t>. Boston: Pearson, Addison-Wesley.</a:t>
            </a:r>
          </a:p>
          <a:p>
            <a:pPr marL="0" indent="0">
              <a:buNone/>
            </a:pPr>
            <a:r>
              <a:rPr lang="en-US" sz="2500" dirty="0"/>
              <a:t>Steinberg, L. (2015, August 18). CHANGING THE GAME: The Rise of Sports Analytics. Retrieved October 	31, 2020, from </a:t>
            </a:r>
            <a:r>
              <a:rPr lang="en-US" sz="2500" dirty="0">
                <a:hlinkClick r:id="rId4"/>
              </a:rPr>
              <a:t>https://www.forbes.com/sites/leighsteinberg/2015/08/18/changing-the-game-</a:t>
            </a:r>
            <a:r>
              <a:rPr lang="en-US" sz="2500" dirty="0"/>
              <a:t>	the-rise-of-sports-analytics/?</a:t>
            </a:r>
            <a:r>
              <a:rPr lang="en-US" sz="2500" dirty="0" err="1"/>
              <a:t>sh</a:t>
            </a:r>
            <a:r>
              <a:rPr lang="en-US" sz="2500" dirty="0"/>
              <a:t>=3ee02da24c1f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366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6FFE-FCEC-4F46-9EFA-1F60C13D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270" y="56605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9570C-2926-C244-887C-B32A75B43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3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2D20-A6F8-854F-A79D-BE1C4FCE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982" y="653139"/>
            <a:ext cx="8911687" cy="1280890"/>
          </a:xfrm>
        </p:spPr>
        <p:txBody>
          <a:bodyPr/>
          <a:lstStyle/>
          <a:p>
            <a:r>
              <a:rPr lang="en-US" dirty="0"/>
              <a:t>Why Did I Choose This Topic?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C78A-662F-A447-970C-FCE9DB3F4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982" y="1614715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dirty="0"/>
              <a:t>Passionate about Business Analytics</a:t>
            </a:r>
          </a:p>
          <a:p>
            <a:r>
              <a:rPr lang="en-US" sz="2800" dirty="0"/>
              <a:t>Interested in Business Side of Professional Sports</a:t>
            </a:r>
          </a:p>
          <a:p>
            <a:r>
              <a:rPr lang="en-US" sz="2800" dirty="0"/>
              <a:t>Big NBA Fan</a:t>
            </a:r>
          </a:p>
          <a:p>
            <a:r>
              <a:rPr lang="en-US" sz="2800" dirty="0"/>
              <a:t>Answer the question: ”Who is the greatest basketball player ever?”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CAE69-CDEA-F44A-9FB8-3039F424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96" y="4740101"/>
            <a:ext cx="3454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0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9C1D-8E25-3E4F-89E1-BAFFAE72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PCA?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4725A-8BF4-9C45-A52F-668878D8C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268" y="1553028"/>
            <a:ext cx="8915400" cy="4833258"/>
          </a:xfrm>
        </p:spPr>
        <p:txBody>
          <a:bodyPr>
            <a:normAutofit/>
          </a:bodyPr>
          <a:lstStyle/>
          <a:p>
            <a:r>
              <a:rPr lang="en-US" sz="2800" dirty="0"/>
              <a:t>Data Analysis technique created in 1901 by Karl Pearson</a:t>
            </a:r>
          </a:p>
          <a:p>
            <a:pPr lvl="1"/>
            <a:r>
              <a:rPr lang="en-US" sz="2400" dirty="0"/>
              <a:t>Developed and named by Harold Hotelling in the 1930s</a:t>
            </a:r>
          </a:p>
          <a:p>
            <a:r>
              <a:rPr lang="en-US" sz="2800" dirty="0"/>
              <a:t>Technique that reduces the dimensionality of data sets</a:t>
            </a:r>
          </a:p>
          <a:p>
            <a:pPr lvl="1"/>
            <a:r>
              <a:rPr lang="en-US" sz="2400" dirty="0"/>
              <a:t>Retains most the variation in the data set</a:t>
            </a:r>
          </a:p>
          <a:p>
            <a:pPr lvl="1"/>
            <a:r>
              <a:rPr lang="en-US" sz="2400" dirty="0"/>
              <a:t>Minimizes information loss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B36D0-CC08-E34C-AF44-6C997BB2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839" y="4088796"/>
            <a:ext cx="1683657" cy="229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3DC4-A9C2-5840-9107-44714C73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PCA?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1AF9A-74E3-D841-BF1D-20DE7B3B3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70743"/>
            <a:ext cx="8915400" cy="425268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PCA can be obtained from taking the SVD of mean-centered covariance matrix</a:t>
            </a:r>
          </a:p>
          <a:p>
            <a:pPr lvl="1"/>
            <a:r>
              <a:rPr lang="en-US" sz="2400" dirty="0"/>
              <a:t>Statistical Interpretation of SVD</a:t>
            </a:r>
          </a:p>
          <a:p>
            <a:r>
              <a:rPr lang="en-US" sz="2800" dirty="0"/>
              <a:t>Goal of PCA: </a:t>
            </a:r>
          </a:p>
          <a:p>
            <a:pPr lvl="1"/>
            <a:r>
              <a:rPr lang="en-US" sz="2400" dirty="0"/>
              <a:t>Reduce the dimensionality of the matrix</a:t>
            </a:r>
          </a:p>
          <a:p>
            <a:pPr lvl="1"/>
            <a:r>
              <a:rPr lang="en-US" sz="2400" dirty="0"/>
              <a:t>Trade as little accuracy as possible</a:t>
            </a:r>
          </a:p>
          <a:p>
            <a:pPr lvl="1"/>
            <a:r>
              <a:rPr lang="en-US" sz="2400" dirty="0"/>
              <a:t>Better understand our data set to make informed decisions</a:t>
            </a:r>
          </a:p>
          <a:p>
            <a:pPr lvl="1"/>
            <a:r>
              <a:rPr lang="en-US" sz="2400" dirty="0"/>
              <a:t>Assign a single number value to players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9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2F5E-1A1E-534C-A924-8451F29F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82" y="852710"/>
            <a:ext cx="8911687" cy="1280890"/>
          </a:xfrm>
        </p:spPr>
        <p:txBody>
          <a:bodyPr/>
          <a:lstStyle/>
          <a:p>
            <a:r>
              <a:rPr lang="en-US" dirty="0"/>
              <a:t>How to Perform PCA on a Data 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BD93-6D38-E048-9D57-41F5162AC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782" y="1814286"/>
            <a:ext cx="9564830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4 Main Steps</a:t>
            </a:r>
          </a:p>
          <a:p>
            <a:pPr>
              <a:buAutoNum type="arabicPeriod"/>
            </a:pPr>
            <a:r>
              <a:rPr lang="en-US" sz="2800" dirty="0"/>
              <a:t>Standardize the data</a:t>
            </a:r>
          </a:p>
          <a:p>
            <a:pPr lvl="1"/>
            <a:r>
              <a:rPr lang="en-US" sz="2400" dirty="0"/>
              <a:t>Put our data into matrix form</a:t>
            </a:r>
          </a:p>
          <a:p>
            <a:pPr lvl="1"/>
            <a:r>
              <a:rPr lang="en-US" sz="2400" dirty="0"/>
              <a:t>Normalize the data by putting it into mean deviation form</a:t>
            </a:r>
          </a:p>
          <a:p>
            <a:pPr>
              <a:buAutoNum type="arabicPeriod"/>
            </a:pPr>
            <a:r>
              <a:rPr lang="en-US" sz="2800" dirty="0"/>
              <a:t>Calculate the covariance matrix of the standardized matrix</a:t>
            </a:r>
          </a:p>
          <a:p>
            <a:pPr>
              <a:buAutoNum type="arabicPeriod"/>
            </a:pPr>
            <a:r>
              <a:rPr lang="en-US" sz="2800" dirty="0"/>
              <a:t>Compute the eigenvalues and eigenvectors of the covariance matrix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3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E5D3-44F8-4943-A193-51879682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439" y="667652"/>
            <a:ext cx="8911687" cy="1280890"/>
          </a:xfrm>
        </p:spPr>
        <p:txBody>
          <a:bodyPr/>
          <a:lstStyle/>
          <a:p>
            <a:r>
              <a:rPr lang="en-US" dirty="0"/>
              <a:t>How to Perform PCA on a Data 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8428-DCD9-0941-BAAF-BD76A3D6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1212" y="1596571"/>
            <a:ext cx="8915400" cy="42526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4. Multiply the standardized matrix by the PCs to obtain a numerical representation of each subject</a:t>
            </a:r>
          </a:p>
          <a:p>
            <a:pPr lvl="1"/>
            <a:r>
              <a:rPr lang="en-US" sz="2400" dirty="0"/>
              <a:t>Eigenvalues are amount of variation represented by each PC</a:t>
            </a:r>
          </a:p>
          <a:p>
            <a:pPr lvl="1"/>
            <a:r>
              <a:rPr lang="en-US" sz="2400" dirty="0"/>
              <a:t>Eigenvectors represent PCs</a:t>
            </a:r>
          </a:p>
          <a:p>
            <a:pPr lvl="1"/>
            <a:r>
              <a:rPr lang="en-US" sz="2400" dirty="0"/>
              <a:t>PCs help us find variation in amongst observation vectors</a:t>
            </a:r>
          </a:p>
          <a:p>
            <a:pPr lvl="1"/>
            <a:r>
              <a:rPr lang="en-US" sz="2400" dirty="0"/>
              <a:t>Help us rank players</a:t>
            </a:r>
          </a:p>
          <a:p>
            <a:r>
              <a:rPr lang="en-US" sz="2800" dirty="0"/>
              <a:t>Principle Components: new variables constructed as linear combinations of mixtures of the initial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10BF-AD2E-DF40-9834-70B9A4F4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Analysis: Using PCA </a:t>
            </a:r>
            <a:r>
              <a:rPr lang="en-US"/>
              <a:t>in Scouting </a:t>
            </a:r>
            <a:r>
              <a:rPr lang="en-US" dirty="0"/>
              <a:t>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B7182-9144-A445-8B5F-550879A71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Timberwolves have the #1 Pick in the 2020 NBA draft</a:t>
            </a:r>
          </a:p>
          <a:p>
            <a:r>
              <a:rPr lang="en-US" sz="2400" dirty="0"/>
              <a:t>Team Needs: 1 Guard and 1 Forward</a:t>
            </a:r>
          </a:p>
          <a:p>
            <a:r>
              <a:rPr lang="en-US" sz="2400" dirty="0"/>
              <a:t>Use PCA to inform our decision on which players the team should draft and sign in free agency.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lh6.googleusercontent.com/E5RYETdct9V0brswh3XLM5K-Oakeg-KJWQH0whicFy0_jxjTBIqPiZ3dRpTWaOmqy2zzcx9RD2gz57-ONENwVY1_3_FHFre-uCJiTB_CHhXPMm92BC2sCTHikQD-Z1hCRXWYf5pvEig">
            <a:extLst>
              <a:ext uri="{FF2B5EF4-FFF2-40B4-BE49-F238E27FC236}">
                <a16:creationId xmlns:a16="http://schemas.microsoft.com/office/drawing/2014/main" id="{2934E7B9-32C1-F14E-9040-82F5E358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258" y="4271597"/>
            <a:ext cx="3569802" cy="224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46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F86E-E6A7-154A-9133-57C60991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725" y="659591"/>
            <a:ext cx="8911687" cy="1280890"/>
          </a:xfrm>
        </p:spPr>
        <p:txBody>
          <a:bodyPr/>
          <a:lstStyle/>
          <a:p>
            <a:r>
              <a:rPr lang="en-US" dirty="0"/>
              <a:t>Draft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6745D-CEC8-3B46-BF27-BE25744D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553" y="1665711"/>
            <a:ext cx="9492117" cy="482580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 will look at the top 5 guards</a:t>
            </a:r>
          </a:p>
          <a:p>
            <a:pPr marL="800100" lvl="1" indent="-342900">
              <a:buAutoNum type="arabicPeriod"/>
            </a:pPr>
            <a:r>
              <a:rPr lang="en-US" sz="1800" dirty="0"/>
              <a:t>Anthony Edwards</a:t>
            </a:r>
          </a:p>
          <a:p>
            <a:pPr marL="800100" lvl="1" indent="-342900">
              <a:buAutoNum type="arabicPeriod"/>
            </a:pPr>
            <a:r>
              <a:rPr lang="en-US" sz="1800" dirty="0" err="1"/>
              <a:t>Lamelo</a:t>
            </a:r>
            <a:r>
              <a:rPr lang="en-US" sz="1800" dirty="0"/>
              <a:t> Ball</a:t>
            </a:r>
          </a:p>
          <a:p>
            <a:pPr marL="800100" lvl="1" indent="-342900">
              <a:buAutoNum type="arabicPeriod"/>
            </a:pPr>
            <a:r>
              <a:rPr lang="en-US" sz="1800" dirty="0"/>
              <a:t>Tyrese Haliburton</a:t>
            </a:r>
          </a:p>
          <a:p>
            <a:pPr marL="800100" lvl="1" indent="-342900">
              <a:buAutoNum type="arabicPeriod"/>
            </a:pPr>
            <a:r>
              <a:rPr lang="en-US" sz="1800" dirty="0"/>
              <a:t>Killian Hayes</a:t>
            </a:r>
          </a:p>
          <a:p>
            <a:pPr marL="800100" lvl="1" indent="-342900">
              <a:buAutoNum type="arabicPeriod"/>
            </a:pPr>
            <a:r>
              <a:rPr lang="en-US" sz="1800" dirty="0"/>
              <a:t>Tyrese Maxey</a:t>
            </a:r>
          </a:p>
          <a:p>
            <a:r>
              <a:rPr lang="en-US" sz="2000" dirty="0"/>
              <a:t>5 main statistics we are looking for</a:t>
            </a:r>
          </a:p>
          <a:p>
            <a:pPr marL="800100" lvl="1" indent="-342900">
              <a:buAutoNum type="arabicPeriod"/>
            </a:pPr>
            <a:r>
              <a:rPr lang="en-US" sz="1800" dirty="0"/>
              <a:t>Height (cm)</a:t>
            </a:r>
          </a:p>
          <a:p>
            <a:pPr marL="800100" lvl="1" indent="-342900">
              <a:buAutoNum type="arabicPeriod"/>
            </a:pPr>
            <a:r>
              <a:rPr lang="en-US" sz="1800" dirty="0"/>
              <a:t>Points per 40 min</a:t>
            </a:r>
          </a:p>
          <a:p>
            <a:pPr marL="800100" lvl="1" indent="-342900">
              <a:buAutoNum type="arabicPeriod"/>
            </a:pPr>
            <a:r>
              <a:rPr lang="en-US" sz="1800" dirty="0"/>
              <a:t>Assists per 40 min</a:t>
            </a:r>
          </a:p>
          <a:p>
            <a:pPr marL="800100" lvl="1" indent="-342900">
              <a:buAutoNum type="arabicPeriod"/>
            </a:pPr>
            <a:r>
              <a:rPr lang="en-US" sz="1800" dirty="0"/>
              <a:t>FG %</a:t>
            </a:r>
          </a:p>
          <a:p>
            <a:pPr marL="800100" lvl="1" indent="-342900">
              <a:buAutoNum type="arabicPeriod"/>
            </a:pPr>
            <a:r>
              <a:rPr lang="en-US" sz="1800" dirty="0"/>
              <a:t>Steals per 40 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A5CFA1-72DD-B34E-8129-CD0156AFCD33}"/>
                  </a:ext>
                </a:extLst>
              </p:cNvPr>
              <p:cNvSpPr txBox="1"/>
              <p:nvPr/>
            </p:nvSpPr>
            <p:spPr>
              <a:xfrm>
                <a:off x="7201318" y="3521865"/>
                <a:ext cx="4642339" cy="13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23.1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21.77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16.6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19.11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16.2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8.78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.402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.375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.504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.455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A5CFA1-72DD-B34E-8129-CD0156AFC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318" y="3521865"/>
                <a:ext cx="4642339" cy="1388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0EF114-F57D-8E4A-ACD2-C46ADAC8B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83266"/>
              </p:ext>
            </p:extLst>
          </p:nvPr>
        </p:nvGraphicFramePr>
        <p:xfrm>
          <a:off x="5669280" y="1014153"/>
          <a:ext cx="5835332" cy="23751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371">
                  <a:extLst>
                    <a:ext uri="{9D8B030D-6E8A-4147-A177-3AD203B41FA5}">
                      <a16:colId xmlns:a16="http://schemas.microsoft.com/office/drawing/2014/main" val="749985902"/>
                    </a:ext>
                  </a:extLst>
                </a:gridCol>
                <a:gridCol w="827409">
                  <a:extLst>
                    <a:ext uri="{9D8B030D-6E8A-4147-A177-3AD203B41FA5}">
                      <a16:colId xmlns:a16="http://schemas.microsoft.com/office/drawing/2014/main" val="2476468"/>
                    </a:ext>
                  </a:extLst>
                </a:gridCol>
                <a:gridCol w="890071">
                  <a:extLst>
                    <a:ext uri="{9D8B030D-6E8A-4147-A177-3AD203B41FA5}">
                      <a16:colId xmlns:a16="http://schemas.microsoft.com/office/drawing/2014/main" val="1429242796"/>
                    </a:ext>
                  </a:extLst>
                </a:gridCol>
                <a:gridCol w="966801">
                  <a:extLst>
                    <a:ext uri="{9D8B030D-6E8A-4147-A177-3AD203B41FA5}">
                      <a16:colId xmlns:a16="http://schemas.microsoft.com/office/drawing/2014/main" val="2470676389"/>
                    </a:ext>
                  </a:extLst>
                </a:gridCol>
                <a:gridCol w="828686">
                  <a:extLst>
                    <a:ext uri="{9D8B030D-6E8A-4147-A177-3AD203B41FA5}">
                      <a16:colId xmlns:a16="http://schemas.microsoft.com/office/drawing/2014/main" val="2998302539"/>
                    </a:ext>
                  </a:extLst>
                </a:gridCol>
                <a:gridCol w="797994">
                  <a:extLst>
                    <a:ext uri="{9D8B030D-6E8A-4147-A177-3AD203B41FA5}">
                      <a16:colId xmlns:a16="http://schemas.microsoft.com/office/drawing/2014/main" val="1480011263"/>
                    </a:ext>
                  </a:extLst>
                </a:gridCol>
              </a:tblGrid>
              <a:tr h="395855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Edwards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Ball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Haliburton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Hayes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Maxey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6191754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Height (cm)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622260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PP 40 min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23.1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21.78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16.6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19.11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7736179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AP 40 min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8.78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5402563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FG%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0.402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0.455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0.427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0531431"/>
                  </a:ext>
                </a:extLst>
              </a:tr>
              <a:tr h="395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SP 40 min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4054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88549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7182</TotalTime>
  <Words>1502</Words>
  <Application>Microsoft Macintosh PowerPoint</Application>
  <PresentationFormat>Widescreen</PresentationFormat>
  <Paragraphs>472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Wingdings 3</vt:lpstr>
      <vt:lpstr>Wisp</vt:lpstr>
      <vt:lpstr>Using Principle Component Analysis to Rank and Scout NBA Players</vt:lpstr>
      <vt:lpstr>Objectives</vt:lpstr>
      <vt:lpstr>Why Did I Choose This Topic?</vt:lpstr>
      <vt:lpstr>What is PCA?</vt:lpstr>
      <vt:lpstr>What is PCA?</vt:lpstr>
      <vt:lpstr>How to Perform PCA on a Data Set?</vt:lpstr>
      <vt:lpstr>How to Perform PCA on a Data Set?</vt:lpstr>
      <vt:lpstr>Case Analysis: Using PCA in Scouting Prospects</vt:lpstr>
      <vt:lpstr>Draft Prospects</vt:lpstr>
      <vt:lpstr>Standardize the Data</vt:lpstr>
      <vt:lpstr>Calculate the Sample Covariance Matrix</vt:lpstr>
      <vt:lpstr>Find Eigenvalues and Eigenvectors</vt:lpstr>
      <vt:lpstr>PowerPoint Presentation</vt:lpstr>
      <vt:lpstr>PowerPoint Presentation</vt:lpstr>
      <vt:lpstr>Using PC1 to Rank Prospects</vt:lpstr>
      <vt:lpstr>Free Agency</vt:lpstr>
      <vt:lpstr>PowerPoint Presentation</vt:lpstr>
      <vt:lpstr>Using PC1 to Rank Free Agents</vt:lpstr>
      <vt:lpstr>Comparing Pairwise Players Using SDI</vt:lpstr>
      <vt:lpstr>Comparing Pairwise Players Using SDI</vt:lpstr>
      <vt:lpstr>Comparing Pairwise Players Using SDI</vt:lpstr>
      <vt:lpstr>Ranking Top NBA Players of All-Time</vt:lpstr>
      <vt:lpstr>Comparing the Rankings</vt:lpstr>
      <vt:lpstr>PCA vs Massey Method </vt:lpstr>
      <vt:lpstr>Areas For Further Research</vt:lpstr>
      <vt:lpstr>References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PCA to inform Decisions to Rank and Scout NBA Players</dc:title>
  <dc:creator>Jackson Bronkema</dc:creator>
  <cp:lastModifiedBy>Jackson Bronkema</cp:lastModifiedBy>
  <cp:revision>80</cp:revision>
  <dcterms:created xsi:type="dcterms:W3CDTF">2020-11-13T19:41:53Z</dcterms:created>
  <dcterms:modified xsi:type="dcterms:W3CDTF">2020-11-25T00:08:57Z</dcterms:modified>
</cp:coreProperties>
</file>